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7" r:id="rId3"/>
  </p:sldMasterIdLst>
  <p:notesMasterIdLst>
    <p:notesMasterId r:id="rId25"/>
  </p:notesMasterIdLst>
  <p:sldIdLst>
    <p:sldId id="273" r:id="rId4"/>
    <p:sldId id="274" r:id="rId5"/>
    <p:sldId id="290" r:id="rId6"/>
    <p:sldId id="292" r:id="rId7"/>
    <p:sldId id="267" r:id="rId8"/>
    <p:sldId id="268" r:id="rId9"/>
    <p:sldId id="269" r:id="rId10"/>
    <p:sldId id="293" r:id="rId11"/>
    <p:sldId id="280" r:id="rId12"/>
    <p:sldId id="294" r:id="rId13"/>
    <p:sldId id="297" r:id="rId14"/>
    <p:sldId id="298" r:id="rId15"/>
    <p:sldId id="299" r:id="rId16"/>
    <p:sldId id="296" r:id="rId17"/>
    <p:sldId id="303" r:id="rId18"/>
    <p:sldId id="307" r:id="rId19"/>
    <p:sldId id="305" r:id="rId20"/>
    <p:sldId id="306" r:id="rId21"/>
    <p:sldId id="282" r:id="rId22"/>
    <p:sldId id="276" r:id="rId23"/>
    <p:sldId id="28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99"/>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2" d="100"/>
          <a:sy n="62" d="100"/>
        </p:scale>
        <p:origin x="-1578"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AF9A0-DC75-4173-ADD6-BF6F959FA313}" type="datetimeFigureOut">
              <a:rPr lang="ru-RU" smtClean="0"/>
              <a:pPr/>
              <a:t>27.11.2016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BAB01C-65BA-4967-9C6B-8811DA2F16EA}" type="slidenum">
              <a:rPr lang="ru-RU" smtClean="0"/>
              <a:pPr/>
              <a:t>‹#›</a:t>
            </a:fld>
            <a:endParaRPr lang="ru-RU" dirty="0"/>
          </a:p>
        </p:txBody>
      </p:sp>
    </p:spTree>
    <p:extLst>
      <p:ext uri="{BB962C8B-B14F-4D97-AF65-F5344CB8AC3E}">
        <p14:creationId xmlns:p14="http://schemas.microsoft.com/office/powerpoint/2010/main" val="314609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4171439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237227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75202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latin typeface="Arial" charset="0"/>
              </a:endParaRPr>
            </a:p>
          </p:txBody>
        </p:sp>
        <p:sp>
          <p:nvSpPr>
            <p:cNvPr id="7" name="Freeform 7"/>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2" name="Freeform 12"/>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latin typeface="Arial" charset="0"/>
                </a:endParaRPr>
              </a:p>
            </p:txBody>
          </p:sp>
        </p:grpSp>
      </p:grpSp>
      <p:sp>
        <p:nvSpPr>
          <p:cNvPr id="168976"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ru-RU" altLang="ru-RU" noProof="0" smtClean="0"/>
              <a:t>Образец заголовка</a:t>
            </a:r>
          </a:p>
        </p:txBody>
      </p:sp>
      <p:sp>
        <p:nvSpPr>
          <p:cNvPr id="16897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ru-RU" altLang="ru-RU" noProof="0" smtClean="0"/>
              <a:t>Образец подзаголовка</a:t>
            </a:r>
          </a:p>
        </p:txBody>
      </p:sp>
      <p:sp>
        <p:nvSpPr>
          <p:cNvPr id="18" name="Rectangle 18"/>
          <p:cNvSpPr>
            <a:spLocks noGrp="1" noChangeArrowheads="1"/>
          </p:cNvSpPr>
          <p:nvPr>
            <p:ph type="dt" sz="quarter" idx="10"/>
          </p:nvPr>
        </p:nvSpPr>
        <p:spPr/>
        <p:txBody>
          <a:bodyPr/>
          <a:lstStyle>
            <a:lvl1pPr>
              <a:defRPr smtClean="0"/>
            </a:lvl1pPr>
          </a:lstStyle>
          <a:p>
            <a:pPr>
              <a:defRPr/>
            </a:pPr>
            <a:fld id="{2891EA59-9638-4024-8704-8C01E4EF01AE}" type="datetimeFigureOut">
              <a:rPr lang="ru-RU" altLang="ru-RU">
                <a:solidFill>
                  <a:srgbClr val="FFFFFF"/>
                </a:solidFill>
              </a:rPr>
              <a:pPr>
                <a:defRPr/>
              </a:pPr>
              <a:t>27.11.2016</a:t>
            </a:fld>
            <a:endParaRPr lang="ru-RU" altLang="ru-RU">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ru-RU" altLang="ru-RU">
              <a:solidFill>
                <a:srgbClr val="FFFFFF"/>
              </a:solidFill>
            </a:endParaRPr>
          </a:p>
        </p:txBody>
      </p:sp>
      <p:sp>
        <p:nvSpPr>
          <p:cNvPr id="20" name="Rectangle 20"/>
          <p:cNvSpPr>
            <a:spLocks noGrp="1" noChangeArrowheads="1"/>
          </p:cNvSpPr>
          <p:nvPr>
            <p:ph type="sldNum" sz="quarter" idx="12"/>
          </p:nvPr>
        </p:nvSpPr>
        <p:spPr/>
        <p:txBody>
          <a:bodyPr/>
          <a:lstStyle>
            <a:lvl1pPr>
              <a:defRPr smtClean="0"/>
            </a:lvl1pPr>
          </a:lstStyle>
          <a:p>
            <a:pPr>
              <a:defRPr/>
            </a:pPr>
            <a:fld id="{4917076B-3AEF-47A4-8FDF-97C894BDD610}"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8616645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DBE5D5F5-DAF9-4864-A07F-CAD591BB7131}" type="datetimeFigureOut">
              <a:rPr lang="ru-RU" altLang="ru-RU">
                <a:solidFill>
                  <a:srgbClr val="FFFFFF"/>
                </a:solidFill>
              </a:rPr>
              <a:pPr>
                <a:defRPr/>
              </a:pPr>
              <a:t>27.11.2016</a:t>
            </a:fld>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smtClean="0"/>
            </a:lvl1pPr>
          </a:lstStyle>
          <a:p>
            <a:pPr>
              <a:defRPr/>
            </a:pPr>
            <a:fld id="{26B00CA2-E1FF-4CC4-850D-3FE9934C773C}"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97864190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smtClean="0"/>
            </a:lvl1pPr>
          </a:lstStyle>
          <a:p>
            <a:pPr>
              <a:defRPr/>
            </a:pPr>
            <a:fld id="{AE47DD8E-FDB9-4F04-B112-1AB206F06CB5}" type="datetimeFigureOut">
              <a:rPr lang="ru-RU" altLang="ru-RU">
                <a:solidFill>
                  <a:srgbClr val="FFFFFF"/>
                </a:solidFill>
              </a:rPr>
              <a:pPr>
                <a:defRPr/>
              </a:pPr>
              <a:t>27.11.2016</a:t>
            </a:fld>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smtClean="0"/>
            </a:lvl1pPr>
          </a:lstStyle>
          <a:p>
            <a:pPr>
              <a:defRPr/>
            </a:pPr>
            <a:fld id="{FCCD7264-86E6-4F20-8225-CE8EDB6118C6}"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3567313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smtClean="0"/>
            </a:lvl1pPr>
          </a:lstStyle>
          <a:p>
            <a:pPr>
              <a:defRPr/>
            </a:pPr>
            <a:fld id="{B5C44C94-A67D-4E06-98D0-A05CC53168D7}" type="datetimeFigureOut">
              <a:rPr lang="ru-RU" altLang="ru-RU">
                <a:solidFill>
                  <a:srgbClr val="FFFFFF"/>
                </a:solidFill>
              </a:rPr>
              <a:pPr>
                <a:defRPr/>
              </a:pPr>
              <a:t>27.11.2016</a:t>
            </a:fld>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smtClean="0"/>
            </a:lvl1pPr>
          </a:lstStyle>
          <a:p>
            <a:pPr>
              <a:defRPr/>
            </a:pPr>
            <a:fld id="{C9590B6F-1875-44AC-AADE-CC167E3077B8}"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2321087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smtClean="0"/>
            </a:lvl1pPr>
          </a:lstStyle>
          <a:p>
            <a:pPr>
              <a:defRPr/>
            </a:pPr>
            <a:fld id="{EECC3FA3-72F9-4A15-B7C1-C3230307CA4B}" type="datetimeFigureOut">
              <a:rPr lang="ru-RU" altLang="ru-RU">
                <a:solidFill>
                  <a:srgbClr val="FFFFFF"/>
                </a:solidFill>
              </a:rPr>
              <a:pPr>
                <a:defRPr/>
              </a:pPr>
              <a:t>27.11.2016</a:t>
            </a:fld>
            <a:endParaRPr lang="ru-RU" altLang="ru-RU">
              <a:solidFill>
                <a:srgbClr val="FFFFFF"/>
              </a:solidFill>
            </a:endParaRPr>
          </a:p>
        </p:txBody>
      </p:sp>
      <p:sp>
        <p:nvSpPr>
          <p:cNvPr id="8" name="Нижний колонтитул 7"/>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9" name="Номер слайда 8"/>
          <p:cNvSpPr>
            <a:spLocks noGrp="1"/>
          </p:cNvSpPr>
          <p:nvPr>
            <p:ph type="sldNum" sz="quarter" idx="12"/>
          </p:nvPr>
        </p:nvSpPr>
        <p:spPr/>
        <p:txBody>
          <a:bodyPr/>
          <a:lstStyle>
            <a:lvl1pPr>
              <a:defRPr smtClean="0"/>
            </a:lvl1pPr>
          </a:lstStyle>
          <a:p>
            <a:pPr>
              <a:defRPr/>
            </a:pPr>
            <a:fld id="{A7986E5D-67E9-43FD-BCF5-392D6D25369E}"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9741655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smtClean="0"/>
            </a:lvl1pPr>
          </a:lstStyle>
          <a:p>
            <a:pPr>
              <a:defRPr/>
            </a:pPr>
            <a:fld id="{63C357C7-70D3-4749-A269-C2CCED961D7F}" type="datetimeFigureOut">
              <a:rPr lang="ru-RU" altLang="ru-RU">
                <a:solidFill>
                  <a:srgbClr val="FFFFFF"/>
                </a:solidFill>
              </a:rPr>
              <a:pPr>
                <a:defRPr/>
              </a:pPr>
              <a:t>27.11.2016</a:t>
            </a:fld>
            <a:endParaRPr lang="ru-RU" altLang="ru-RU">
              <a:solidFill>
                <a:srgbClr val="FFFFFF"/>
              </a:solidFill>
            </a:endParaRPr>
          </a:p>
        </p:txBody>
      </p:sp>
      <p:sp>
        <p:nvSpPr>
          <p:cNvPr id="4" name="Нижний колонтитул 3"/>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5" name="Номер слайда 4"/>
          <p:cNvSpPr>
            <a:spLocks noGrp="1"/>
          </p:cNvSpPr>
          <p:nvPr>
            <p:ph type="sldNum" sz="quarter" idx="12"/>
          </p:nvPr>
        </p:nvSpPr>
        <p:spPr/>
        <p:txBody>
          <a:bodyPr/>
          <a:lstStyle>
            <a:lvl1pPr>
              <a:defRPr smtClean="0"/>
            </a:lvl1pPr>
          </a:lstStyle>
          <a:p>
            <a:pPr>
              <a:defRPr/>
            </a:pPr>
            <a:fld id="{8C1E6AA4-40B5-46BB-A9E5-BFCD66BAD1E4}"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0094352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smtClean="0"/>
            </a:lvl1pPr>
          </a:lstStyle>
          <a:p>
            <a:pPr>
              <a:defRPr/>
            </a:pPr>
            <a:fld id="{AF341A52-445C-4EFC-B88F-4B4AB1EDE772}" type="datetimeFigureOut">
              <a:rPr lang="ru-RU" altLang="ru-RU">
                <a:solidFill>
                  <a:srgbClr val="FFFFFF"/>
                </a:solidFill>
              </a:rPr>
              <a:pPr>
                <a:defRPr/>
              </a:pPr>
              <a:t>27.11.2016</a:t>
            </a:fld>
            <a:endParaRPr lang="ru-RU" altLang="ru-RU">
              <a:solidFill>
                <a:srgbClr val="FFFFFF"/>
              </a:solidFill>
            </a:endParaRPr>
          </a:p>
        </p:txBody>
      </p:sp>
      <p:sp>
        <p:nvSpPr>
          <p:cNvPr id="3" name="Нижний колонтитул 2"/>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4" name="Номер слайда 3"/>
          <p:cNvSpPr>
            <a:spLocks noGrp="1"/>
          </p:cNvSpPr>
          <p:nvPr>
            <p:ph type="sldNum" sz="quarter" idx="12"/>
          </p:nvPr>
        </p:nvSpPr>
        <p:spPr/>
        <p:txBody>
          <a:bodyPr/>
          <a:lstStyle>
            <a:lvl1pPr>
              <a:defRPr smtClean="0"/>
            </a:lvl1pPr>
          </a:lstStyle>
          <a:p>
            <a:pPr>
              <a:defRPr/>
            </a:pPr>
            <a:fld id="{79C48B82-781E-4DAB-8802-BF3D64856DA3}"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649878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vl1pPr>
          </a:lstStyle>
          <a:p>
            <a:pPr>
              <a:defRPr/>
            </a:pPr>
            <a:fld id="{D7DB0D85-DB51-4E3C-AF77-CFF6BDE67368}" type="datetimeFigureOut">
              <a:rPr lang="ru-RU" altLang="ru-RU">
                <a:solidFill>
                  <a:srgbClr val="FFFFFF"/>
                </a:solidFill>
              </a:rPr>
              <a:pPr>
                <a:defRPr/>
              </a:pPr>
              <a:t>27.11.2016</a:t>
            </a:fld>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smtClean="0"/>
            </a:lvl1pPr>
          </a:lstStyle>
          <a:p>
            <a:pPr>
              <a:defRPr/>
            </a:pPr>
            <a:fld id="{D4034C0F-6000-41E7-A622-32459C878307}"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5294424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1657980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smtClean="0"/>
            </a:lvl1pPr>
          </a:lstStyle>
          <a:p>
            <a:pPr>
              <a:defRPr/>
            </a:pPr>
            <a:fld id="{65479DBF-3337-45F0-B40F-1F4813E6C7EA}" type="datetimeFigureOut">
              <a:rPr lang="ru-RU" altLang="ru-RU">
                <a:solidFill>
                  <a:srgbClr val="FFFFFF"/>
                </a:solidFill>
              </a:rPr>
              <a:pPr>
                <a:defRPr/>
              </a:pPr>
              <a:t>27.11.2016</a:t>
            </a:fld>
            <a:endParaRPr lang="ru-RU" altLang="ru-RU">
              <a:solidFill>
                <a:srgbClr val="FFFFFF"/>
              </a:solidFill>
            </a:endParaRPr>
          </a:p>
        </p:txBody>
      </p:sp>
      <p:sp>
        <p:nvSpPr>
          <p:cNvPr id="6" name="Нижний колонтитул 5"/>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7" name="Номер слайда 6"/>
          <p:cNvSpPr>
            <a:spLocks noGrp="1"/>
          </p:cNvSpPr>
          <p:nvPr>
            <p:ph type="sldNum" sz="quarter" idx="12"/>
          </p:nvPr>
        </p:nvSpPr>
        <p:spPr/>
        <p:txBody>
          <a:bodyPr/>
          <a:lstStyle>
            <a:lvl1pPr>
              <a:defRPr smtClean="0"/>
            </a:lvl1pPr>
          </a:lstStyle>
          <a:p>
            <a:pPr>
              <a:defRPr/>
            </a:pPr>
            <a:fld id="{AFDD98E6-A158-4673-8F94-E5C20C670003}"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5908083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DD3C6CC0-00A5-4A99-B229-E91725ECF46F}" type="datetimeFigureOut">
              <a:rPr lang="ru-RU" altLang="ru-RU">
                <a:solidFill>
                  <a:srgbClr val="FFFFFF"/>
                </a:solidFill>
              </a:rPr>
              <a:pPr>
                <a:defRPr/>
              </a:pPr>
              <a:t>27.11.2016</a:t>
            </a:fld>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smtClean="0"/>
            </a:lvl1pPr>
          </a:lstStyle>
          <a:p>
            <a:pPr>
              <a:defRPr/>
            </a:pPr>
            <a:fld id="{89D612A2-0D16-48EE-B991-BE5219C85CA8}"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5482955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smtClean="0"/>
            </a:lvl1pPr>
          </a:lstStyle>
          <a:p>
            <a:pPr>
              <a:defRPr/>
            </a:pPr>
            <a:fld id="{2E445658-3370-4CED-8062-835BA388BB75}" type="datetimeFigureOut">
              <a:rPr lang="ru-RU" altLang="ru-RU">
                <a:solidFill>
                  <a:srgbClr val="FFFFFF"/>
                </a:solidFill>
              </a:rPr>
              <a:pPr>
                <a:defRPr/>
              </a:pPr>
              <a:t>27.11.2016</a:t>
            </a:fld>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smtClean="0"/>
            </a:lvl1pPr>
          </a:lstStyle>
          <a:p>
            <a:pPr>
              <a:defRPr/>
            </a:pPr>
            <a:fld id="{A089DEE3-7D6B-4A07-AD96-0279FABCB886}"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830820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1066800" y="1981200"/>
            <a:ext cx="7543800" cy="4114800"/>
          </a:xfrm>
        </p:spPr>
        <p:txBody>
          <a:bodyPr/>
          <a:lstStyle/>
          <a:p>
            <a:pPr lvl="0"/>
            <a:endParaRPr lang="ru-RU" noProof="0" smtClean="0"/>
          </a:p>
        </p:txBody>
      </p:sp>
      <p:sp>
        <p:nvSpPr>
          <p:cNvPr id="4" name="Дата 3"/>
          <p:cNvSpPr>
            <a:spLocks noGrp="1"/>
          </p:cNvSpPr>
          <p:nvPr>
            <p:ph type="dt" sz="half" idx="10"/>
          </p:nvPr>
        </p:nvSpPr>
        <p:spPr/>
        <p:txBody>
          <a:bodyPr/>
          <a:lstStyle>
            <a:lvl1pPr>
              <a:defRPr smtClean="0"/>
            </a:lvl1pPr>
          </a:lstStyle>
          <a:p>
            <a:pPr>
              <a:defRPr/>
            </a:pPr>
            <a:fld id="{DA70E4C5-09DD-443C-BE9A-6C69A85B866F}" type="datetimeFigureOut">
              <a:rPr lang="ru-RU" altLang="ru-RU">
                <a:solidFill>
                  <a:srgbClr val="FFFFFF"/>
                </a:solidFill>
              </a:rPr>
              <a:pPr>
                <a:defRPr/>
              </a:pPr>
              <a:t>27.11.2016</a:t>
            </a:fld>
            <a:endParaRPr lang="ru-RU" altLang="ru-RU">
              <a:solidFill>
                <a:srgbClr val="FFFFFF"/>
              </a:solidFill>
            </a:endParaRPr>
          </a:p>
        </p:txBody>
      </p:sp>
      <p:sp>
        <p:nvSpPr>
          <p:cNvPr id="5" name="Нижний колонтитул 4"/>
          <p:cNvSpPr>
            <a:spLocks noGrp="1"/>
          </p:cNvSpPr>
          <p:nvPr>
            <p:ph type="ftr" sz="quarter" idx="11"/>
          </p:nvPr>
        </p:nvSpPr>
        <p:spPr/>
        <p:txBody>
          <a:bodyPr/>
          <a:lstStyle>
            <a:lvl1pPr>
              <a:defRPr smtClean="0"/>
            </a:lvl1pPr>
          </a:lstStyle>
          <a:p>
            <a:pPr>
              <a:defRPr/>
            </a:pPr>
            <a:endParaRPr lang="ru-RU" altLang="ru-RU">
              <a:solidFill>
                <a:srgbClr val="FFFFFF"/>
              </a:solidFill>
            </a:endParaRPr>
          </a:p>
        </p:txBody>
      </p:sp>
      <p:sp>
        <p:nvSpPr>
          <p:cNvPr id="6" name="Номер слайда 5"/>
          <p:cNvSpPr>
            <a:spLocks noGrp="1"/>
          </p:cNvSpPr>
          <p:nvPr>
            <p:ph type="sldNum" sz="quarter" idx="12"/>
          </p:nvPr>
        </p:nvSpPr>
        <p:spPr/>
        <p:txBody>
          <a:bodyPr/>
          <a:lstStyle>
            <a:lvl1pPr>
              <a:defRPr smtClean="0"/>
            </a:lvl1pPr>
          </a:lstStyle>
          <a:p>
            <a:pPr>
              <a:defRPr/>
            </a:pPr>
            <a:fld id="{B0A6AB28-82F0-4694-9D40-7C0B95A8B6CA}"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1651163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614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ru-RU" altLang="ru-RU" noProof="0" smtClean="0"/>
              <a:t>Образец заголовка</a:t>
            </a:r>
          </a:p>
        </p:txBody>
      </p:sp>
      <p:sp>
        <p:nvSpPr>
          <p:cNvPr id="614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ru-RU" altLang="ru-RU" noProof="0" smtClean="0"/>
              <a:t>Образец подзаголовка</a:t>
            </a:r>
          </a:p>
        </p:txBody>
      </p:sp>
      <p:sp>
        <p:nvSpPr>
          <p:cNvPr id="24" name="Rectangle 24"/>
          <p:cNvSpPr>
            <a:spLocks noGrp="1" noChangeArrowheads="1"/>
          </p:cNvSpPr>
          <p:nvPr>
            <p:ph type="dt" sz="quarter" idx="10"/>
          </p:nvPr>
        </p:nvSpPr>
        <p:spPr/>
        <p:txBody>
          <a:bodyPr/>
          <a:lstStyle>
            <a:lvl1pPr>
              <a:defRPr smtClean="0"/>
            </a:lvl1pPr>
          </a:lstStyle>
          <a:p>
            <a:pPr>
              <a:defRPr/>
            </a:pPr>
            <a:endParaRPr lang="ru-RU" altLang="ru-RU">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6413BE0D-02C4-4CE8-9BCD-1C3658699D0E}" type="slidenum">
              <a:rPr lang="ru-RU" altLang="ru-RU">
                <a:solidFill>
                  <a:srgbClr val="FFFFFF"/>
                </a:solidFill>
              </a:rPr>
              <a:pPr>
                <a:defRPr/>
              </a:pPr>
              <a:t>‹#›</a:t>
            </a:fld>
            <a:endParaRPr lang="ru-RU" altLang="ru-RU">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ru-RU" altLang="ru-RU">
              <a:solidFill>
                <a:srgbClr val="FFFFFF"/>
              </a:solidFill>
            </a:endParaRPr>
          </a:p>
        </p:txBody>
      </p:sp>
    </p:spTree>
    <p:extLst>
      <p:ext uri="{BB962C8B-B14F-4D97-AF65-F5344CB8AC3E}">
        <p14:creationId xmlns:p14="http://schemas.microsoft.com/office/powerpoint/2010/main" val="37683894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818F31F-C5CD-4E12-803C-06CBC41A2396}"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5661789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C45D255-B56F-4EA8-87C5-61855295912B}"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3778037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48B6A16-CFFF-4F96-BED1-F74D469D3892}"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5704298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CE353542-1959-4C70-9E51-36C3AF6B7B01}"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83334187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1D9FD742-53AA-4D10-85F6-35E4CD8B8888}"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147252558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1229557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C284933-6D6B-4AB0-ABA2-2C1380408944}"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4290090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0FA2822-023F-42B1-B962-D7E46A7FAAFD}"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6262274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CF6E6EC-19C3-4330-8795-4A1419559E16}"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08483364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DF9F154-C15D-4B46-A8D5-A917A9A07A24}"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299891668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201E14C8-F78F-4BEB-B704-55CE8B07F374}"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7027456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95800"/>
          </a:xfrm>
        </p:spPr>
        <p:txBody>
          <a:bodyPr/>
          <a:lstStyle/>
          <a:p>
            <a:pPr lvl="0"/>
            <a:endParaRPr lang="ru-RU"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ru-RU" altLang="ru-R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ru-RU" altLang="ru-R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7768E68-8619-4085-8FBE-ED3977880AD9}" type="slidenum">
              <a:rPr lang="ru-RU" altLang="ru-RU">
                <a:solidFill>
                  <a:srgbClr val="FFFFFF"/>
                </a:solidFill>
              </a:rPr>
              <a:pPr>
                <a:defRPr/>
              </a:pPr>
              <a:t>‹#›</a:t>
            </a:fld>
            <a:endParaRPr lang="ru-RU" altLang="ru-RU">
              <a:solidFill>
                <a:srgbClr val="FFFFFF"/>
              </a:solidFill>
            </a:endParaRPr>
          </a:p>
        </p:txBody>
      </p:sp>
    </p:spTree>
    <p:extLst>
      <p:ext uri="{BB962C8B-B14F-4D97-AF65-F5344CB8AC3E}">
        <p14:creationId xmlns:p14="http://schemas.microsoft.com/office/powerpoint/2010/main" val="344113067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550" y="266700"/>
            <a:ext cx="8324850" cy="1104900"/>
          </a:xfrm>
        </p:spPr>
        <p:txBody>
          <a:bodyPr/>
          <a:lstStyle/>
          <a:p>
            <a:r>
              <a:rPr lang="ru-RU" smtClean="0"/>
              <a:t>Образец заголовка</a:t>
            </a:r>
            <a:endParaRPr lang="ru-RU"/>
          </a:p>
        </p:txBody>
      </p:sp>
      <p:sp>
        <p:nvSpPr>
          <p:cNvPr id="3" name="Объект 2"/>
          <p:cNvSpPr>
            <a:spLocks noGrp="1"/>
          </p:cNvSpPr>
          <p:nvPr>
            <p:ph sz="half" idx="1"/>
          </p:nvPr>
        </p:nvSpPr>
        <p:spPr>
          <a:xfrm>
            <a:off x="1143000" y="1790700"/>
            <a:ext cx="3810000" cy="4381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105400" y="1790700"/>
            <a:ext cx="3810000"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5105400" y="4057650"/>
            <a:ext cx="3810000"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8"/>
          <p:cNvSpPr>
            <a:spLocks noGrp="1" noChangeArrowheads="1"/>
          </p:cNvSpPr>
          <p:nvPr>
            <p:ph type="ftr" sz="quarter" idx="10"/>
          </p:nvPr>
        </p:nvSpPr>
        <p:spPr>
          <a:ln/>
        </p:spPr>
        <p:txBody>
          <a:bodyPr/>
          <a:lstStyle>
            <a:lvl1pPr>
              <a:defRPr/>
            </a:lvl1pPr>
          </a:lstStyle>
          <a:p>
            <a:pPr>
              <a:defRPr/>
            </a:pPr>
            <a:endParaRPr lang="ru-RU" altLang="ru-RU">
              <a:solidFill>
                <a:srgbClr val="FFFFFF"/>
              </a:solidFill>
            </a:endParaRPr>
          </a:p>
        </p:txBody>
      </p:sp>
      <p:sp>
        <p:nvSpPr>
          <p:cNvPr id="7" name="Rectangle 9"/>
          <p:cNvSpPr>
            <a:spLocks noGrp="1" noChangeArrowheads="1"/>
          </p:cNvSpPr>
          <p:nvPr>
            <p:ph type="sldNum" sz="quarter" idx="11"/>
          </p:nvPr>
        </p:nvSpPr>
        <p:spPr>
          <a:ln/>
        </p:spPr>
        <p:txBody>
          <a:bodyPr/>
          <a:lstStyle>
            <a:lvl1pPr>
              <a:defRPr/>
            </a:lvl1pPr>
          </a:lstStyle>
          <a:p>
            <a:pPr>
              <a:defRPr/>
            </a:pPr>
            <a:fld id="{2537464C-E461-4FAA-B3D4-38A8F17E5C65}" type="slidenum">
              <a:rPr lang="ru-RU" altLang="ru-RU">
                <a:solidFill>
                  <a:srgbClr val="FFFFFF"/>
                </a:solidFill>
              </a:rPr>
              <a:pPr>
                <a:defRPr/>
              </a:pPr>
              <a:t>‹#›</a:t>
            </a:fld>
            <a:endParaRPr lang="ru-RU" altLang="ru-RU">
              <a:solidFill>
                <a:srgbClr val="FFFFFF"/>
              </a:solidFill>
            </a:endParaRPr>
          </a:p>
        </p:txBody>
      </p:sp>
      <p:sp>
        <p:nvSpPr>
          <p:cNvPr id="8" name="Rectangle 10"/>
          <p:cNvSpPr>
            <a:spLocks noGrp="1" noChangeArrowheads="1"/>
          </p:cNvSpPr>
          <p:nvPr>
            <p:ph type="dt" sz="half" idx="12"/>
          </p:nvPr>
        </p:nvSpPr>
        <p:spPr>
          <a:ln/>
        </p:spPr>
        <p:txBody>
          <a:bodyPr/>
          <a:lstStyle>
            <a:lvl1pPr>
              <a:defRPr/>
            </a:lvl1pPr>
          </a:lstStyle>
          <a:p>
            <a:pPr>
              <a:defRPr/>
            </a:pPr>
            <a:endParaRPr lang="ru-RU" altLang="ru-RU">
              <a:solidFill>
                <a:srgbClr val="FFFFFF"/>
              </a:solidFill>
            </a:endParaRPr>
          </a:p>
        </p:txBody>
      </p:sp>
    </p:spTree>
    <p:extLst>
      <p:ext uri="{BB962C8B-B14F-4D97-AF65-F5344CB8AC3E}">
        <p14:creationId xmlns:p14="http://schemas.microsoft.com/office/powerpoint/2010/main" val="41990212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3031386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223613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130544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412544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202283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E2CBCB-7AB2-41F3-86CD-C407DFF3CF84}" type="datetimeFigureOut">
              <a:rPr lang="ru-RU" smtClean="0"/>
              <a:pPr/>
              <a:t>27.11.2016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316657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2CBCB-7AB2-41F3-86CD-C407DFF3CF84}" type="datetimeFigureOut">
              <a:rPr lang="ru-RU" smtClean="0"/>
              <a:pPr/>
              <a:t>27.11.2016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D4B9C-66A2-4A32-848C-11D4E4B84A78}" type="slidenum">
              <a:rPr lang="ru-RU" smtClean="0"/>
              <a:pPr/>
              <a:t>‹#›</a:t>
            </a:fld>
            <a:endParaRPr lang="ru-RU" dirty="0"/>
          </a:p>
        </p:txBody>
      </p:sp>
    </p:spTree>
    <p:extLst>
      <p:ext uri="{BB962C8B-B14F-4D97-AF65-F5344CB8AC3E}">
        <p14:creationId xmlns:p14="http://schemas.microsoft.com/office/powerpoint/2010/main" val="1125961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350"/>
            <a:ext cx="9140825" cy="6851650"/>
            <a:chOff x="0" y="4"/>
            <a:chExt cx="5758" cy="4316"/>
          </a:xfrm>
        </p:grpSpPr>
        <p:sp>
          <p:nvSpPr>
            <p:cNvPr id="2056"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57"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grpSp>
          <p:nvGrpSpPr>
            <p:cNvPr id="2058" name="Group 5"/>
            <p:cNvGrpSpPr>
              <a:grpSpLocks/>
            </p:cNvGrpSpPr>
            <p:nvPr userDrawn="1"/>
          </p:nvGrpSpPr>
          <p:grpSpPr bwMode="auto">
            <a:xfrm>
              <a:off x="0" y="4"/>
              <a:ext cx="5758" cy="4316"/>
              <a:chOff x="0" y="4"/>
              <a:chExt cx="5758" cy="4316"/>
            </a:xfrm>
          </p:grpSpPr>
          <p:sp>
            <p:nvSpPr>
              <p:cNvPr id="2059"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60"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61"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62"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63"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67947"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latin typeface="Arial" charset="0"/>
                </a:endParaRPr>
              </a:p>
            </p:txBody>
          </p:sp>
          <p:sp>
            <p:nvSpPr>
              <p:cNvPr id="2065"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2066"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latin typeface="Arial" pitchFamily="34" charset="0"/>
                </a:endParaRPr>
              </a:p>
            </p:txBody>
          </p:sp>
          <p:sp>
            <p:nvSpPr>
              <p:cNvPr id="167950"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latin typeface="Arial" charset="0"/>
                </a:endParaRPr>
              </a:p>
            </p:txBody>
          </p:sp>
        </p:grpSp>
      </p:grpSp>
      <p:sp>
        <p:nvSpPr>
          <p:cNvPr id="167951"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67952"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67953"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fontAlgn="base">
              <a:spcBef>
                <a:spcPct val="0"/>
              </a:spcBef>
              <a:spcAft>
                <a:spcPct val="0"/>
              </a:spcAft>
              <a:defRPr/>
            </a:pPr>
            <a:fld id="{8AA50A0C-BA64-4FA9-94EA-CB4ECEB91270}" type="datetimeFigureOut">
              <a:rPr lang="ru-RU" altLang="ru-RU">
                <a:solidFill>
                  <a:srgbClr val="FFFFFF"/>
                </a:solidFill>
              </a:rPr>
              <a:pPr fontAlgn="base">
                <a:spcBef>
                  <a:spcPct val="0"/>
                </a:spcBef>
                <a:spcAft>
                  <a:spcPct val="0"/>
                </a:spcAft>
                <a:defRPr/>
              </a:pPr>
              <a:t>27.11.2016</a:t>
            </a:fld>
            <a:endParaRPr lang="ru-RU" altLang="ru-RU">
              <a:solidFill>
                <a:srgbClr val="FFFFFF"/>
              </a:solidFill>
            </a:endParaRPr>
          </a:p>
        </p:txBody>
      </p:sp>
      <p:sp>
        <p:nvSpPr>
          <p:cNvPr id="167954"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fontAlgn="base">
              <a:spcBef>
                <a:spcPct val="0"/>
              </a:spcBef>
              <a:spcAft>
                <a:spcPct val="0"/>
              </a:spcAft>
              <a:defRPr/>
            </a:pPr>
            <a:endParaRPr lang="ru-RU" altLang="ru-RU">
              <a:solidFill>
                <a:srgbClr val="FFFFFF"/>
              </a:solidFill>
            </a:endParaRPr>
          </a:p>
        </p:txBody>
      </p:sp>
      <p:sp>
        <p:nvSpPr>
          <p:cNvPr id="167955"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fontAlgn="base">
              <a:spcBef>
                <a:spcPct val="0"/>
              </a:spcBef>
              <a:spcAft>
                <a:spcPct val="0"/>
              </a:spcAft>
              <a:defRPr/>
            </a:pPr>
            <a:fld id="{FB765A86-6B61-4764-AC40-8B504CAF6901}" type="slidenum">
              <a:rPr lang="ru-RU" altLang="ru-RU">
                <a:solidFill>
                  <a:srgbClr val="FFFFFF"/>
                </a:solidFill>
              </a:rPr>
              <a:pPr fontAlgn="base">
                <a:spcBef>
                  <a:spcPct val="0"/>
                </a:spcBef>
                <a:spcAft>
                  <a:spcPct val="0"/>
                </a:spcAft>
                <a:defRPr/>
              </a:pPr>
              <a:t>‹#›</a:t>
            </a:fld>
            <a:endParaRPr lang="ru-RU" altLang="ru-RU">
              <a:solidFill>
                <a:srgbClr val="FFFFFF"/>
              </a:solidFill>
            </a:endParaRPr>
          </a:p>
        </p:txBody>
      </p:sp>
    </p:spTree>
    <p:extLst>
      <p:ext uri="{BB962C8B-B14F-4D97-AF65-F5344CB8AC3E}">
        <p14:creationId xmlns:p14="http://schemas.microsoft.com/office/powerpoint/2010/main" val="101768699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604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nvGrpSpPr>
          <p:cNvPr id="1028" name="Group 6"/>
          <p:cNvGrpSpPr>
            <a:grpSpLocks/>
          </p:cNvGrpSpPr>
          <p:nvPr/>
        </p:nvGrpSpPr>
        <p:grpSpPr bwMode="auto">
          <a:xfrm>
            <a:off x="0" y="6019800"/>
            <a:ext cx="7848600" cy="857250"/>
            <a:chOff x="0" y="3792"/>
            <a:chExt cx="4944" cy="540"/>
          </a:xfrm>
        </p:grpSpPr>
        <p:sp>
          <p:nvSpPr>
            <p:cNvPr id="604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604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ru-RU">
                <a:solidFill>
                  <a:srgbClr val="FFFFFF"/>
                </a:solidFill>
                <a:cs typeface="Arial"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a:solidFill>
                  <a:srgbClr val="FFFFFF"/>
                </a:solidFill>
                <a:cs typeface="Arial" charset="0"/>
              </a:endParaRPr>
            </a:p>
          </p:txBody>
        </p:sp>
      </p:grpSp>
      <p:sp>
        <p:nvSpPr>
          <p:cNvPr id="604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04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defRPr>
            </a:lvl1pPr>
          </a:lstStyle>
          <a:p>
            <a:pPr fontAlgn="base">
              <a:spcBef>
                <a:spcPct val="0"/>
              </a:spcBef>
              <a:spcAft>
                <a:spcPct val="0"/>
              </a:spcAft>
              <a:defRPr/>
            </a:pPr>
            <a:endParaRPr lang="ru-RU" altLang="ru-RU">
              <a:solidFill>
                <a:srgbClr val="FFFFFF"/>
              </a:solidFill>
              <a:cs typeface="Arial" charset="0"/>
            </a:endParaRPr>
          </a:p>
        </p:txBody>
      </p:sp>
      <p:sp>
        <p:nvSpPr>
          <p:cNvPr id="604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defRPr>
            </a:lvl1pPr>
          </a:lstStyle>
          <a:p>
            <a:pPr fontAlgn="base">
              <a:spcBef>
                <a:spcPct val="0"/>
              </a:spcBef>
              <a:spcAft>
                <a:spcPct val="0"/>
              </a:spcAft>
              <a:defRPr/>
            </a:pPr>
            <a:endParaRPr lang="ru-RU" altLang="ru-RU">
              <a:solidFill>
                <a:srgbClr val="FFFFFF"/>
              </a:solidFill>
              <a:cs typeface="Arial" charset="0"/>
            </a:endParaRPr>
          </a:p>
        </p:txBody>
      </p:sp>
      <p:sp>
        <p:nvSpPr>
          <p:cNvPr id="604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defRPr>
            </a:lvl1pPr>
          </a:lstStyle>
          <a:p>
            <a:pPr fontAlgn="base">
              <a:spcBef>
                <a:spcPct val="0"/>
              </a:spcBef>
              <a:spcAft>
                <a:spcPct val="0"/>
              </a:spcAft>
              <a:defRPr/>
            </a:pPr>
            <a:fld id="{0D788BB5-6DC9-47B5-8D0C-28B0206FF18E}" type="slidenum">
              <a:rPr lang="ru-RU" altLang="ru-RU">
                <a:solidFill>
                  <a:srgbClr val="FFFFFF"/>
                </a:solidFill>
                <a:cs typeface="Arial" charset="0"/>
              </a:rPr>
              <a:pPr fontAlgn="base">
                <a:spcBef>
                  <a:spcPct val="0"/>
                </a:spcBef>
                <a:spcAft>
                  <a:spcPct val="0"/>
                </a:spcAft>
                <a:defRPr/>
              </a:pPr>
              <a:t>‹#›</a:t>
            </a:fld>
            <a:endParaRPr lang="ru-RU" altLang="ru-RU">
              <a:solidFill>
                <a:srgbClr val="FFFFFF"/>
              </a:solidFill>
              <a:cs typeface="Arial" charset="0"/>
            </a:endParaRPr>
          </a:p>
        </p:txBody>
      </p:sp>
    </p:spTree>
    <p:extLst>
      <p:ext uri="{BB962C8B-B14F-4D97-AF65-F5344CB8AC3E}">
        <p14:creationId xmlns:p14="http://schemas.microsoft.com/office/powerpoint/2010/main" val="236365362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67544" y="2492896"/>
            <a:ext cx="8424936" cy="2586927"/>
          </a:xfrm>
          <a:prstGeom prst="rect">
            <a:avLst/>
          </a:prstGeom>
        </p:spPr>
        <p:txBody>
          <a:bodyPr wrap="square">
            <a:spAutoFit/>
          </a:bodyPr>
          <a:lstStyle/>
          <a:p>
            <a:pPr algn="ctr">
              <a:lnSpc>
                <a:spcPct val="115000"/>
              </a:lnSpc>
              <a:spcAft>
                <a:spcPts val="1000"/>
              </a:spcAft>
            </a:pPr>
            <a:r>
              <a:rPr lang="ru-RU" sz="4800" b="1" dirty="0">
                <a:solidFill>
                  <a:srgbClr val="FFFF99"/>
                </a:solidFill>
                <a:latin typeface="Times New Roman"/>
                <a:ea typeface="Calibri"/>
                <a:cs typeface="Times New Roman"/>
              </a:rPr>
              <a:t>Приемы и методы создания ситуации успеха на уроках русского языка.</a:t>
            </a:r>
            <a:endParaRPr lang="ru-RU" sz="4400" dirty="0">
              <a:solidFill>
                <a:srgbClr val="FFFF99"/>
              </a:solidFill>
              <a:ea typeface="Calibri"/>
              <a:cs typeface="Times New Roman"/>
            </a:endParaRPr>
          </a:p>
        </p:txBody>
      </p:sp>
    </p:spTree>
    <p:extLst>
      <p:ext uri="{BB962C8B-B14F-4D97-AF65-F5344CB8AC3E}">
        <p14:creationId xmlns:p14="http://schemas.microsoft.com/office/powerpoint/2010/main" val="387180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a\ГАЛИНА\Фото, картинки\День цветов. 17.03.2015\IMG_33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656144"/>
            <a:ext cx="6732240" cy="44881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26840" y="5144304"/>
            <a:ext cx="8136904" cy="1569660"/>
          </a:xfrm>
          <a:prstGeom prst="rect">
            <a:avLst/>
          </a:prstGeom>
        </p:spPr>
        <p:txBody>
          <a:bodyPr wrap="square">
            <a:spAutoFit/>
          </a:bodyPr>
          <a:lstStyle/>
          <a:p>
            <a:r>
              <a:rPr lang="ru-RU" sz="2400" dirty="0" smtClean="0">
                <a:solidFill>
                  <a:srgbClr val="FFFF99"/>
                </a:solidFill>
                <a:latin typeface="Times New Roman"/>
                <a:ea typeface="Calibri"/>
              </a:rPr>
              <a:t>     Работая </a:t>
            </a:r>
            <a:r>
              <a:rPr lang="ru-RU" sz="2400" dirty="0">
                <a:solidFill>
                  <a:srgbClr val="FFFF99"/>
                </a:solidFill>
                <a:latin typeface="Times New Roman"/>
                <a:ea typeface="Calibri"/>
              </a:rPr>
              <a:t>с диагностическими картами, школьники видят плоды своего труда, анализируют свои ошибки, понимают, над чем должны потрудиться. Это помогает исправлять недочеты, пробелы в знаниях</a:t>
            </a:r>
            <a:r>
              <a:rPr lang="ru-RU" dirty="0">
                <a:latin typeface="Times New Roman"/>
                <a:ea typeface="Calibri"/>
              </a:rPr>
              <a:t>. </a:t>
            </a:r>
            <a:endParaRPr lang="ru-RU" dirty="0"/>
          </a:p>
        </p:txBody>
      </p:sp>
    </p:spTree>
    <p:extLst>
      <p:ext uri="{BB962C8B-B14F-4D97-AF65-F5344CB8AC3E}">
        <p14:creationId xmlns:p14="http://schemas.microsoft.com/office/powerpoint/2010/main" val="4008682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C:\Data\ШКОЛА\Праздники. 2015\ФОТО\Ко Дню космонавтики. 18.03.15\IMG_33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753" b="10599"/>
          <a:stretch/>
        </p:blipFill>
        <p:spPr bwMode="auto">
          <a:xfrm>
            <a:off x="-6198" y="260648"/>
            <a:ext cx="9144000" cy="424567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8281" y="4653136"/>
            <a:ext cx="8615042" cy="1569660"/>
          </a:xfrm>
          <a:prstGeom prst="rect">
            <a:avLst/>
          </a:prstGeom>
        </p:spPr>
        <p:txBody>
          <a:bodyPr wrap="square">
            <a:spAutoFit/>
          </a:bodyPr>
          <a:lstStyle/>
          <a:p>
            <a:r>
              <a:rPr lang="ru-RU" sz="2400" dirty="0">
                <a:solidFill>
                  <a:srgbClr val="FFFF99"/>
                </a:solidFill>
                <a:latin typeface="Times New Roman" panose="02020603050405020304" pitchFamily="18" charset="0"/>
                <a:cs typeface="Times New Roman" panose="02020603050405020304" pitchFamily="18" charset="0"/>
              </a:rPr>
              <a:t> </a:t>
            </a:r>
            <a:r>
              <a:rPr lang="ru-RU" sz="2400" dirty="0" smtClean="0">
                <a:solidFill>
                  <a:srgbClr val="FFFF99"/>
                </a:solidFill>
                <a:latin typeface="Times New Roman" panose="02020603050405020304" pitchFamily="18" charset="0"/>
                <a:cs typeface="Times New Roman" panose="02020603050405020304" pitchFamily="18" charset="0"/>
              </a:rPr>
              <a:t>    Учащиеся  </a:t>
            </a:r>
            <a:r>
              <a:rPr lang="ru-RU" sz="2400" dirty="0">
                <a:solidFill>
                  <a:srgbClr val="FFFF99"/>
                </a:solidFill>
                <a:latin typeface="Times New Roman" panose="02020603050405020304" pitchFamily="18" charset="0"/>
                <a:cs typeface="Times New Roman" panose="02020603050405020304" pitchFamily="18" charset="0"/>
              </a:rPr>
              <a:t>активизируются, и втягиваются в учебную работу,  когда она посильна для них.  Классы в нашей школе небольшие, поэтому каждый ученик имеет возможность получить индивидуальное задание и ответить на уроке по несколько раз. </a:t>
            </a:r>
          </a:p>
        </p:txBody>
      </p:sp>
    </p:spTree>
    <p:extLst>
      <p:ext uri="{BB962C8B-B14F-4D97-AF65-F5344CB8AC3E}">
        <p14:creationId xmlns:p14="http://schemas.microsoft.com/office/powerpoint/2010/main" val="3583337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041" r="22047"/>
          <a:stretch/>
        </p:blipFill>
        <p:spPr bwMode="auto">
          <a:xfrm>
            <a:off x="381000" y="692696"/>
            <a:ext cx="45720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62208" y="692696"/>
            <a:ext cx="3960440" cy="6011710"/>
          </a:xfrm>
          <a:prstGeom prst="rect">
            <a:avLst/>
          </a:prstGeom>
        </p:spPr>
        <p:txBody>
          <a:bodyPr wrap="square">
            <a:spAutoFit/>
          </a:bodyPr>
          <a:lstStyle/>
          <a:p>
            <a:pPr>
              <a:lnSpc>
                <a:spcPct val="115000"/>
              </a:lnSpc>
              <a:spcAft>
                <a:spcPts val="0"/>
              </a:spcAft>
            </a:pPr>
            <a:r>
              <a:rPr lang="ru-RU" sz="2400" dirty="0" smtClean="0">
                <a:solidFill>
                  <a:srgbClr val="FFFF99"/>
                </a:solidFill>
                <a:latin typeface="Times New Roman"/>
                <a:ea typeface="Calibri"/>
                <a:cs typeface="Times New Roman"/>
              </a:rPr>
              <a:t>   Занимательные </a:t>
            </a:r>
            <a:r>
              <a:rPr lang="ru-RU" sz="2400" dirty="0">
                <a:solidFill>
                  <a:srgbClr val="FFFF99"/>
                </a:solidFill>
                <a:latin typeface="Times New Roman"/>
                <a:ea typeface="Calibri"/>
                <a:cs typeface="Times New Roman"/>
              </a:rPr>
              <a:t>приёмы, которые применяю, на уроках позволяют повысить интерес к предмету: игры, творческие пересказы, а также решение познавательных, проблемных задач. Ребята с удовольствием на уроках отгадывают  загадки, шарады, отвечают на вопросы викторин, ребусов и кроссвордов, которые сами же и составляют. </a:t>
            </a:r>
            <a:endParaRPr lang="ru-RU" dirty="0">
              <a:solidFill>
                <a:srgbClr val="FFFF99"/>
              </a:solidFill>
              <a:ea typeface="Calibri"/>
              <a:cs typeface="Times New Roman"/>
            </a:endParaRPr>
          </a:p>
        </p:txBody>
      </p:sp>
    </p:spTree>
    <p:extLst>
      <p:ext uri="{BB962C8B-B14F-4D97-AF65-F5344CB8AC3E}">
        <p14:creationId xmlns:p14="http://schemas.microsoft.com/office/powerpoint/2010/main" val="891526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516" y="4653136"/>
            <a:ext cx="8676965" cy="2015936"/>
          </a:xfrm>
          <a:prstGeom prst="rect">
            <a:avLst/>
          </a:prstGeom>
        </p:spPr>
        <p:txBody>
          <a:bodyPr wrap="square">
            <a:spAutoFit/>
          </a:bodyPr>
          <a:lstStyle/>
          <a:p>
            <a:pPr lvl="0" indent="228600"/>
            <a:r>
              <a:rPr lang="ru-RU" sz="2900" dirty="0">
                <a:solidFill>
                  <a:srgbClr val="000000"/>
                </a:solidFill>
                <a:latin typeface="Times New Roman"/>
                <a:ea typeface="Times New Roman"/>
                <a:cs typeface="Times New Roman"/>
              </a:rPr>
              <a:t> </a:t>
            </a:r>
            <a:r>
              <a:rPr lang="ru-RU" sz="2400" dirty="0" smtClean="0">
                <a:solidFill>
                  <a:srgbClr val="FFFF99"/>
                </a:solidFill>
                <a:latin typeface="Times New Roman"/>
                <a:ea typeface="Times New Roman"/>
                <a:cs typeface="Times New Roman"/>
              </a:rPr>
              <a:t>При </a:t>
            </a:r>
            <a:r>
              <a:rPr lang="ru-RU" sz="2400" dirty="0">
                <a:solidFill>
                  <a:srgbClr val="FFFF99"/>
                </a:solidFill>
                <a:latin typeface="Times New Roman"/>
                <a:ea typeface="Times New Roman"/>
                <a:cs typeface="Times New Roman"/>
              </a:rPr>
              <a:t>изучение  художественного произведения, в котором встречается много новых для учеников слов, использую словарную  игру,  сутью которой является выявление лучшего толкователя слов. При этом разрешаю пользоваться учебниками и словарями.</a:t>
            </a:r>
            <a:r>
              <a:rPr lang="ru-RU" sz="2400" dirty="0" smtClean="0">
                <a:solidFill>
                  <a:srgbClr val="000000"/>
                </a:solidFill>
                <a:latin typeface="Times New Roman"/>
                <a:ea typeface="Times New Roman"/>
                <a:cs typeface="Times New Roman"/>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88" y="345952"/>
            <a:ext cx="5742911" cy="430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68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29" r="7406"/>
          <a:stretch/>
        </p:blipFill>
        <p:spPr bwMode="auto">
          <a:xfrm>
            <a:off x="539552" y="332656"/>
            <a:ext cx="362857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343541" y="379834"/>
            <a:ext cx="4572000" cy="6001643"/>
          </a:xfrm>
          <a:prstGeom prst="rect">
            <a:avLst/>
          </a:prstGeom>
        </p:spPr>
        <p:txBody>
          <a:bodyPr>
            <a:spAutoFit/>
          </a:bodyPr>
          <a:lstStyle/>
          <a:p>
            <a:pPr indent="457200">
              <a:spcAft>
                <a:spcPts val="0"/>
              </a:spcAft>
            </a:pPr>
            <a:r>
              <a:rPr lang="ru-RU" sz="2400" dirty="0" smtClean="0">
                <a:solidFill>
                  <a:srgbClr val="FFFF99"/>
                </a:solidFill>
                <a:latin typeface="Times New Roman"/>
                <a:ea typeface="Calibri"/>
                <a:cs typeface="Times New Roman"/>
              </a:rPr>
              <a:t>Формирование </a:t>
            </a:r>
            <a:r>
              <a:rPr lang="ru-RU" sz="2400" dirty="0">
                <a:solidFill>
                  <a:srgbClr val="FFFF99"/>
                </a:solidFill>
                <a:latin typeface="Times New Roman"/>
                <a:ea typeface="Calibri"/>
                <a:cs typeface="Times New Roman"/>
              </a:rPr>
              <a:t>у школьников прочных орфографических навыков, основанных на сознательном использовании грамматических знаний, применение орфографических правил одна из проблем обучения русскому языку. С этой целью на уроках провожу лингвистические разминки, синтаксические пятиминутки с заданиями разобрать предложение по членам, составить его схему, придумать предложения по заданным схемам.</a:t>
            </a:r>
            <a:endParaRPr lang="ru-RU" sz="2400" dirty="0">
              <a:solidFill>
                <a:srgbClr val="FFFF99"/>
              </a:solidFill>
              <a:effectLst/>
              <a:latin typeface="Calibri"/>
              <a:ea typeface="Calibri"/>
              <a:cs typeface="Times New Roman"/>
            </a:endParaRPr>
          </a:p>
        </p:txBody>
      </p:sp>
    </p:spTree>
    <p:extLst>
      <p:ext uri="{BB962C8B-B14F-4D97-AF65-F5344CB8AC3E}">
        <p14:creationId xmlns:p14="http://schemas.microsoft.com/office/powerpoint/2010/main" val="1605902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ГАЛИНА\Фото, картинки\6кл. 2014-2015\IMG_277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47" r="7714"/>
          <a:stretch/>
        </p:blipFill>
        <p:spPr bwMode="auto">
          <a:xfrm>
            <a:off x="5907782" y="633696"/>
            <a:ext cx="2870871" cy="32038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2518" y="559357"/>
            <a:ext cx="5667546" cy="4401205"/>
          </a:xfrm>
          <a:prstGeom prst="rect">
            <a:avLst/>
          </a:prstGeom>
        </p:spPr>
        <p:txBody>
          <a:bodyPr wrap="square">
            <a:spAutoFit/>
          </a:bodyPr>
          <a:lstStyle/>
          <a:p>
            <a:pPr>
              <a:spcAft>
                <a:spcPts val="0"/>
              </a:spcAft>
            </a:pPr>
            <a:r>
              <a:rPr lang="ru-RU" sz="2800" dirty="0" smtClean="0">
                <a:solidFill>
                  <a:srgbClr val="FFFF99"/>
                </a:solidFill>
                <a:latin typeface="Times New Roman"/>
                <a:ea typeface="Calibri"/>
                <a:cs typeface="Times New Roman"/>
              </a:rPr>
              <a:t>     С </a:t>
            </a:r>
            <a:r>
              <a:rPr lang="ru-RU" sz="2800" dirty="0">
                <a:solidFill>
                  <a:srgbClr val="FFFF99"/>
                </a:solidFill>
                <a:latin typeface="Times New Roman"/>
                <a:ea typeface="Calibri"/>
                <a:cs typeface="Times New Roman"/>
              </a:rPr>
              <a:t>целью совершенствования орфографической зоркости и  обогащения словарного запаса, используя виды заданий:</a:t>
            </a:r>
            <a:endParaRPr lang="ru-RU" sz="2000" dirty="0">
              <a:solidFill>
                <a:srgbClr val="FFFF99"/>
              </a:solidFill>
              <a:ea typeface="Calibri"/>
              <a:cs typeface="Times New Roman"/>
            </a:endParaRPr>
          </a:p>
          <a:p>
            <a:pPr marL="270510">
              <a:spcAft>
                <a:spcPts val="0"/>
              </a:spcAft>
            </a:pPr>
            <a:r>
              <a:rPr lang="ru-RU" sz="2800" dirty="0">
                <a:solidFill>
                  <a:srgbClr val="FFFF99"/>
                </a:solidFill>
                <a:latin typeface="Times New Roman"/>
                <a:ea typeface="Calibri"/>
                <a:cs typeface="Times New Roman"/>
              </a:rPr>
              <a:t>• </a:t>
            </a:r>
            <a:r>
              <a:rPr lang="ru-RU" sz="2800" dirty="0" smtClean="0">
                <a:solidFill>
                  <a:srgbClr val="FFFF99"/>
                </a:solidFill>
                <a:latin typeface="Times New Roman"/>
                <a:ea typeface="Calibri"/>
                <a:cs typeface="Times New Roman"/>
              </a:rPr>
              <a:t> </a:t>
            </a:r>
            <a:r>
              <a:rPr lang="ru-RU" sz="2800" dirty="0">
                <a:solidFill>
                  <a:srgbClr val="FFFF99"/>
                </a:solidFill>
                <a:latin typeface="Times New Roman"/>
                <a:ea typeface="Calibri"/>
                <a:cs typeface="Times New Roman"/>
              </a:rPr>
              <a:t>лингвистический анализ текста;</a:t>
            </a:r>
            <a:endParaRPr lang="ru-RU" sz="2000" dirty="0">
              <a:solidFill>
                <a:srgbClr val="FFFF99"/>
              </a:solidFill>
              <a:ea typeface="Calibri"/>
              <a:cs typeface="Times New Roman"/>
            </a:endParaRPr>
          </a:p>
          <a:p>
            <a:pPr marL="270510">
              <a:spcAft>
                <a:spcPts val="0"/>
              </a:spcAft>
            </a:pPr>
            <a:r>
              <a:rPr lang="ru-RU" sz="2800" dirty="0">
                <a:solidFill>
                  <a:srgbClr val="FFFF99"/>
                </a:solidFill>
                <a:latin typeface="Times New Roman"/>
                <a:ea typeface="Calibri"/>
                <a:cs typeface="Times New Roman"/>
              </a:rPr>
              <a:t>• </a:t>
            </a:r>
            <a:r>
              <a:rPr lang="ru-RU" sz="2800" dirty="0" smtClean="0">
                <a:solidFill>
                  <a:srgbClr val="FFFF99"/>
                </a:solidFill>
                <a:latin typeface="Times New Roman"/>
                <a:ea typeface="Calibri"/>
                <a:cs typeface="Times New Roman"/>
              </a:rPr>
              <a:t>  восстановительный </a:t>
            </a:r>
            <a:r>
              <a:rPr lang="ru-RU" sz="2800" dirty="0">
                <a:solidFill>
                  <a:srgbClr val="FFFF99"/>
                </a:solidFill>
                <a:latin typeface="Times New Roman"/>
                <a:ea typeface="Calibri"/>
                <a:cs typeface="Times New Roman"/>
              </a:rPr>
              <a:t>диктант (по выписанным словосочетаниям восстановить текст, </a:t>
            </a:r>
            <a:r>
              <a:rPr lang="ru-RU" sz="2800" dirty="0" smtClean="0">
                <a:solidFill>
                  <a:srgbClr val="FFFF99"/>
                </a:solidFill>
                <a:latin typeface="Times New Roman"/>
                <a:ea typeface="Calibri"/>
                <a:cs typeface="Times New Roman"/>
              </a:rPr>
              <a:t>сравнить </a:t>
            </a:r>
            <a:r>
              <a:rPr lang="ru-RU" sz="2800" dirty="0">
                <a:solidFill>
                  <a:srgbClr val="FFFF99"/>
                </a:solidFill>
                <a:latin typeface="Times New Roman"/>
                <a:ea typeface="Calibri"/>
                <a:cs typeface="Times New Roman"/>
              </a:rPr>
              <a:t>с оригиналом, отредактировать</a:t>
            </a:r>
            <a:r>
              <a:rPr lang="ru-RU" sz="2800" dirty="0" smtClean="0">
                <a:solidFill>
                  <a:srgbClr val="FFFF99"/>
                </a:solidFill>
                <a:latin typeface="Times New Roman"/>
                <a:ea typeface="Calibri"/>
                <a:cs typeface="Times New Roman"/>
              </a:rPr>
              <a:t>).</a:t>
            </a:r>
            <a:endParaRPr lang="ru-RU" sz="2000" dirty="0">
              <a:solidFill>
                <a:srgbClr val="FFFF99"/>
              </a:solidFill>
              <a:ea typeface="Calibri"/>
              <a:cs typeface="Times New Roman"/>
            </a:endParaRPr>
          </a:p>
        </p:txBody>
      </p:sp>
      <p:sp>
        <p:nvSpPr>
          <p:cNvPr id="4" name="Прямоугольник 3"/>
          <p:cNvSpPr/>
          <p:nvPr/>
        </p:nvSpPr>
        <p:spPr>
          <a:xfrm>
            <a:off x="519759" y="4966634"/>
            <a:ext cx="8258894" cy="1384995"/>
          </a:xfrm>
          <a:prstGeom prst="rect">
            <a:avLst/>
          </a:prstGeom>
        </p:spPr>
        <p:txBody>
          <a:bodyPr wrap="square">
            <a:spAutoFit/>
          </a:bodyPr>
          <a:lstStyle/>
          <a:p>
            <a:pPr lvl="0"/>
            <a:r>
              <a:rPr lang="ru-RU" sz="2800" dirty="0" smtClean="0">
                <a:solidFill>
                  <a:srgbClr val="FFFF99"/>
                </a:solidFill>
                <a:latin typeface="Times New Roman"/>
                <a:ea typeface="Calibri"/>
              </a:rPr>
              <a:t>      С </a:t>
            </a:r>
            <a:r>
              <a:rPr lang="ru-RU" sz="2800" dirty="0">
                <a:solidFill>
                  <a:srgbClr val="FFFF99"/>
                </a:solidFill>
                <a:latin typeface="Times New Roman"/>
                <a:ea typeface="Calibri"/>
              </a:rPr>
              <a:t>учащимися в начале года заводим  словарики, куда в течение года вносим новые слова, записываем  речевые разминки, составляем  таблицы</a:t>
            </a:r>
            <a:r>
              <a:rPr lang="ru-RU" sz="2800" dirty="0">
                <a:solidFill>
                  <a:prstClr val="black"/>
                </a:solidFill>
                <a:latin typeface="Times New Roman"/>
                <a:ea typeface="Calibri"/>
              </a:rPr>
              <a:t>. </a:t>
            </a:r>
            <a:endParaRPr lang="ru-RU" sz="2800" dirty="0">
              <a:solidFill>
                <a:prstClr val="black"/>
              </a:solidFill>
            </a:endParaRPr>
          </a:p>
        </p:txBody>
      </p:sp>
    </p:spTree>
    <p:extLst>
      <p:ext uri="{BB962C8B-B14F-4D97-AF65-F5344CB8AC3E}">
        <p14:creationId xmlns:p14="http://schemas.microsoft.com/office/powerpoint/2010/main" val="2401317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932040" y="548680"/>
            <a:ext cx="3960440" cy="6309320"/>
          </a:xfrm>
        </p:spPr>
        <p:txBody>
          <a:bodyPr>
            <a:noAutofit/>
          </a:bodyPr>
          <a:lstStyle/>
          <a:p>
            <a:pPr marL="0" indent="0">
              <a:buNone/>
            </a:pPr>
            <a:r>
              <a:rPr lang="ru-RU" altLang="ru-RU" sz="2400" dirty="0" smtClean="0">
                <a:latin typeface="Times New Roman" panose="02020603050405020304" pitchFamily="18" charset="0"/>
                <a:cs typeface="Times New Roman" panose="02020603050405020304" pitchFamily="18" charset="0"/>
              </a:rPr>
              <a:t> </a:t>
            </a:r>
            <a:r>
              <a:rPr lang="ru-RU" altLang="ru-RU" sz="2400" dirty="0" smtClean="0">
                <a:latin typeface="Times New Roman" panose="02020603050405020304" pitchFamily="18" charset="0"/>
                <a:cs typeface="Times New Roman" panose="02020603050405020304" pitchFamily="18" charset="0"/>
              </a:rPr>
              <a:t>   </a:t>
            </a:r>
            <a:r>
              <a:rPr lang="ru-RU" altLang="ru-RU" sz="2400" dirty="0" smtClean="0">
                <a:solidFill>
                  <a:srgbClr val="FFFF99"/>
                </a:solidFill>
                <a:latin typeface="Times New Roman" panose="02020603050405020304" pitchFamily="18" charset="0"/>
                <a:cs typeface="Times New Roman" panose="02020603050405020304" pitchFamily="18" charset="0"/>
              </a:rPr>
              <a:t>Ярким </a:t>
            </a:r>
            <a:r>
              <a:rPr lang="ru-RU" altLang="ru-RU" sz="2400" dirty="0">
                <a:solidFill>
                  <a:srgbClr val="FFFF99"/>
                </a:solidFill>
                <a:latin typeface="Times New Roman" panose="02020603050405020304" pitchFamily="18" charset="0"/>
                <a:cs typeface="Times New Roman" panose="02020603050405020304" pitchFamily="18" charset="0"/>
              </a:rPr>
              <a:t>и запоминающим стал урок-викторина «Знатоки русского языка»  по  теме «Глагол».  Учащиеся класса поделились на команды. Участники  каждой команды выбирали капитана,  придумали название,  девиз, эмблему. В конце игры жюри огласило итоги и наградило  победителей. </a:t>
            </a:r>
            <a:endParaRPr lang="ru-RU" altLang="ru-RU" sz="2400" dirty="0" smtClean="0">
              <a:solidFill>
                <a:srgbClr val="FFFF99"/>
              </a:solidFill>
              <a:latin typeface="Times New Roman" panose="02020603050405020304" pitchFamily="18" charset="0"/>
              <a:cs typeface="Times New Roman" panose="02020603050405020304" pitchFamily="18" charset="0"/>
            </a:endParaRPr>
          </a:p>
        </p:txBody>
      </p:sp>
      <p:pic>
        <p:nvPicPr>
          <p:cNvPr id="1434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945"/>
          <a:stretch/>
        </p:blipFill>
        <p:spPr bwMode="auto">
          <a:xfrm>
            <a:off x="83661" y="188640"/>
            <a:ext cx="4416331" cy="4744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5085184"/>
            <a:ext cx="8208912" cy="1569660"/>
          </a:xfrm>
          <a:prstGeom prst="rect">
            <a:avLst/>
          </a:prstGeom>
        </p:spPr>
        <p:txBody>
          <a:bodyPr wrap="square">
            <a:spAutoFit/>
          </a:bodyPr>
          <a:lstStyle/>
          <a:p>
            <a:pPr lvl="0"/>
            <a:r>
              <a:rPr lang="ru-RU" altLang="ru-RU" sz="2400" dirty="0" smtClean="0">
                <a:solidFill>
                  <a:srgbClr val="FFFF99"/>
                </a:solidFill>
                <a:latin typeface="Times New Roman" panose="02020603050405020304" pitchFamily="18" charset="0"/>
                <a:cs typeface="Times New Roman" panose="02020603050405020304" pitchFamily="18" charset="0"/>
              </a:rPr>
              <a:t>     Этот </a:t>
            </a:r>
            <a:r>
              <a:rPr lang="ru-RU" altLang="ru-RU" sz="2400" dirty="0">
                <a:solidFill>
                  <a:srgbClr val="FFFF99"/>
                </a:solidFill>
                <a:latin typeface="Times New Roman" panose="02020603050405020304" pitchFamily="18" charset="0"/>
                <a:cs typeface="Times New Roman" panose="02020603050405020304" pitchFamily="18" charset="0"/>
              </a:rPr>
              <a:t>урок, основанный на соревновании, путем сравнения показал участникам  уровень их подготовленности, способствовал повышению интереса к учебной деятельности.</a:t>
            </a:r>
          </a:p>
        </p:txBody>
      </p:sp>
    </p:spTree>
    <p:extLst>
      <p:ext uri="{BB962C8B-B14F-4D97-AF65-F5344CB8AC3E}">
        <p14:creationId xmlns:p14="http://schemas.microsoft.com/office/powerpoint/2010/main" val="3603339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211960" y="470101"/>
            <a:ext cx="468052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ru-RU" altLang="ru-RU" sz="2600" dirty="0" err="1">
                <a:solidFill>
                  <a:srgbClr val="FFFFCC"/>
                </a:solidFill>
                <a:latin typeface="Times New Roman" pitchFamily="18" charset="0"/>
              </a:rPr>
              <a:t>каж</a:t>
            </a:r>
            <a:endParaRPr lang="ru-RU" altLang="ru-RU" sz="2400" dirty="0">
              <a:solidFill>
                <a:srgbClr val="FFFFCC"/>
              </a:solidFill>
              <a:latin typeface="Times New Roman" pitchFamily="18" charset="0"/>
            </a:endParaRPr>
          </a:p>
          <a:p>
            <a:pPr eaLnBrk="1" fontAlgn="base" hangingPunct="1">
              <a:spcBef>
                <a:spcPct val="50000"/>
              </a:spcBef>
              <a:spcAft>
                <a:spcPct val="0"/>
              </a:spcAft>
            </a:pPr>
            <a:endParaRPr lang="ru-RU" altLang="ru-RU" sz="3200" dirty="0">
              <a:solidFill>
                <a:srgbClr val="FFFFCC"/>
              </a:solidFill>
              <a:latin typeface="Times New Roman" pitchFamily="18" charset="0"/>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981" y="470101"/>
            <a:ext cx="5894340" cy="39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31131" y="4653136"/>
            <a:ext cx="8489869" cy="1754326"/>
          </a:xfrm>
          <a:prstGeom prst="rect">
            <a:avLst/>
          </a:prstGeom>
        </p:spPr>
        <p:txBody>
          <a:bodyPr wrap="square">
            <a:spAutoFit/>
          </a:bodyPr>
          <a:lstStyle/>
          <a:p>
            <a:r>
              <a:rPr lang="ru-RU" sz="2700" dirty="0">
                <a:solidFill>
                  <a:srgbClr val="FFFFCC"/>
                </a:solidFill>
                <a:latin typeface="Times New Roman"/>
                <a:ea typeface="Times New Roman"/>
              </a:rPr>
              <a:t> </a:t>
            </a:r>
            <a:r>
              <a:rPr lang="ru-RU" sz="2700" dirty="0" smtClean="0">
                <a:solidFill>
                  <a:srgbClr val="FFFFCC"/>
                </a:solidFill>
                <a:latin typeface="Times New Roman"/>
                <a:ea typeface="Times New Roman"/>
              </a:rPr>
              <a:t>   </a:t>
            </a:r>
            <a:r>
              <a:rPr lang="ru-RU" sz="2700" dirty="0">
                <a:solidFill>
                  <a:srgbClr val="FFFFCC"/>
                </a:solidFill>
                <a:latin typeface="Times New Roman"/>
                <a:ea typeface="Times New Roman"/>
              </a:rPr>
              <a:t> </a:t>
            </a:r>
            <a:r>
              <a:rPr lang="ru-RU" sz="2700" dirty="0" smtClean="0">
                <a:solidFill>
                  <a:srgbClr val="FFFFCC"/>
                </a:solidFill>
                <a:latin typeface="Times New Roman"/>
                <a:ea typeface="Times New Roman"/>
              </a:rPr>
              <a:t>  Любой </a:t>
            </a:r>
            <a:r>
              <a:rPr lang="ru-RU" sz="2700" dirty="0">
                <a:solidFill>
                  <a:srgbClr val="FFFFCC"/>
                </a:solidFill>
                <a:latin typeface="Times New Roman"/>
                <a:ea typeface="Times New Roman"/>
              </a:rPr>
              <a:t>урок  представляет собой процесс общения: общения между учащимся и учителем, общения друг </a:t>
            </a:r>
            <a:r>
              <a:rPr lang="ru-RU" sz="2700" dirty="0" smtClean="0">
                <a:solidFill>
                  <a:srgbClr val="FFFFCC"/>
                </a:solidFill>
                <a:latin typeface="Times New Roman"/>
                <a:ea typeface="Times New Roman"/>
              </a:rPr>
              <a:t>                     с </a:t>
            </a:r>
            <a:r>
              <a:rPr lang="ru-RU" sz="2700" dirty="0">
                <a:solidFill>
                  <a:srgbClr val="FFFFCC"/>
                </a:solidFill>
                <a:latin typeface="Times New Roman"/>
                <a:ea typeface="Times New Roman"/>
              </a:rPr>
              <a:t>другом. С помощью дидактических игр на уроках легко организовать </a:t>
            </a:r>
            <a:r>
              <a:rPr lang="ru-RU" sz="2700" dirty="0" smtClean="0">
                <a:solidFill>
                  <a:srgbClr val="FFFFCC"/>
                </a:solidFill>
                <a:latin typeface="Times New Roman"/>
                <a:ea typeface="Times New Roman"/>
              </a:rPr>
              <a:t> коллективную </a:t>
            </a:r>
            <a:r>
              <a:rPr lang="ru-RU" sz="2700" dirty="0">
                <a:solidFill>
                  <a:srgbClr val="FFFFCC"/>
                </a:solidFill>
                <a:latin typeface="Times New Roman"/>
                <a:ea typeface="Times New Roman"/>
              </a:rPr>
              <a:t>работу. 	</a:t>
            </a:r>
            <a:endParaRPr lang="ru-RU" sz="2700" dirty="0"/>
          </a:p>
        </p:txBody>
      </p:sp>
    </p:spTree>
    <p:extLst>
      <p:ext uri="{BB962C8B-B14F-4D97-AF65-F5344CB8AC3E}">
        <p14:creationId xmlns:p14="http://schemas.microsoft.com/office/powerpoint/2010/main" val="12277762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lnSpc>
                <a:spcPct val="85000"/>
              </a:lnSpc>
            </a:pPr>
            <a:r>
              <a:rPr lang="ru-RU" altLang="ru-RU" sz="2000" smtClean="0">
                <a:latin typeface="Times New Roman" pitchFamily="18" charset="0"/>
              </a:rPr>
              <a:t>	</a:t>
            </a:r>
            <a:endParaRPr lang="ru-RU" altLang="ru-RU" sz="1800" smtClean="0">
              <a:latin typeface="Times New Roman" pitchFamily="18" charset="0"/>
            </a:endParaRPr>
          </a:p>
        </p:txBody>
      </p:sp>
      <p:sp>
        <p:nvSpPr>
          <p:cNvPr id="5" name="Прямоугольник 4"/>
          <p:cNvSpPr/>
          <p:nvPr/>
        </p:nvSpPr>
        <p:spPr>
          <a:xfrm>
            <a:off x="212997" y="4005064"/>
            <a:ext cx="8748464" cy="2462213"/>
          </a:xfrm>
          <a:prstGeom prst="rect">
            <a:avLst/>
          </a:prstGeom>
        </p:spPr>
        <p:txBody>
          <a:bodyPr wrap="square">
            <a:spAutoFit/>
          </a:bodyPr>
          <a:lstStyle/>
          <a:p>
            <a:pPr>
              <a:spcAft>
                <a:spcPts val="0"/>
              </a:spcAft>
            </a:pPr>
            <a:r>
              <a:rPr lang="ru-RU" sz="2200" dirty="0" smtClean="0">
                <a:solidFill>
                  <a:srgbClr val="FFFFCC"/>
                </a:solidFill>
                <a:effectLst/>
                <a:latin typeface="Times New Roman"/>
                <a:ea typeface="Times New Roman"/>
              </a:rPr>
              <a:t>     </a:t>
            </a:r>
            <a:r>
              <a:rPr lang="ru-RU" sz="2200" dirty="0" smtClean="0">
                <a:solidFill>
                  <a:srgbClr val="FFFFCC"/>
                </a:solidFill>
                <a:latin typeface="Times New Roman"/>
                <a:ea typeface="Times New Roman"/>
              </a:rPr>
              <a:t>Игра-путешествие</a:t>
            </a:r>
            <a:r>
              <a:rPr lang="ru-RU" sz="2200" dirty="0">
                <a:solidFill>
                  <a:srgbClr val="FFFFCC"/>
                </a:solidFill>
                <a:latin typeface="Times New Roman"/>
                <a:ea typeface="Times New Roman"/>
              </a:rPr>
              <a:t>. Отличительная черта этих игр – активизация воображения, создающая своеобразие этой формы деятельности. В 7-м классе ключевая тема – «Причастие». Чтобы увидеть в полной мере возможности причастия, ученикам предлагается совершить экскурсию в зоопарк. Чётко определяется цель: увидеть, услышать, почувствовать причастия и составить с ними как можно больше предложений, на примере любимого животного. </a:t>
            </a:r>
            <a:endParaRPr lang="ru-RU" sz="2200" dirty="0">
              <a:solidFill>
                <a:srgbClr val="FFFFCC"/>
              </a:solidFill>
            </a:endParaRPr>
          </a:p>
        </p:txBody>
      </p:sp>
      <p:pic>
        <p:nvPicPr>
          <p:cNvPr id="53249" name="Picture 1" descr="C:\Data\ШКОЛА\Фото. Семинар\IMG_35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16633"/>
            <a:ext cx="5380426" cy="35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9054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7"/>
          <p:cNvSpPr>
            <a:spLocks noChangeArrowheads="1"/>
          </p:cNvSpPr>
          <p:nvPr/>
        </p:nvSpPr>
        <p:spPr bwMode="auto">
          <a:xfrm>
            <a:off x="352515" y="3140968"/>
            <a:ext cx="856895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defRPr>
            </a:lvl1pPr>
            <a:lvl2pPr marL="742950" indent="-285750" eaLnBrk="0" hangingPunct="0">
              <a:defRPr kumimoji="1">
                <a:solidFill>
                  <a:schemeClr val="tx1"/>
                </a:solidFill>
                <a:latin typeface="Arial" pitchFamily="34" charset="0"/>
              </a:defRPr>
            </a:lvl2pPr>
            <a:lvl3pPr marL="1143000" indent="-228600" eaLnBrk="0" hangingPunct="0">
              <a:defRPr kumimoji="1">
                <a:solidFill>
                  <a:schemeClr val="tx1"/>
                </a:solidFill>
                <a:latin typeface="Arial" pitchFamily="34" charset="0"/>
              </a:defRPr>
            </a:lvl3pPr>
            <a:lvl4pPr marL="1600200" indent="-228600" eaLnBrk="0" hangingPunct="0">
              <a:defRPr kumimoji="1">
                <a:solidFill>
                  <a:schemeClr val="tx1"/>
                </a:solidFill>
                <a:latin typeface="Arial" pitchFamily="34" charset="0"/>
              </a:defRPr>
            </a:lvl4pPr>
            <a:lvl5pPr marL="2057400" indent="-228600" eaLnBrk="0" hangingPunct="0">
              <a:defRPr kumimoji="1">
                <a:solidFill>
                  <a:schemeClr val="tx1"/>
                </a:solidFill>
                <a:latin typeface="Arial" pitchFamily="34" charset="0"/>
              </a:defRPr>
            </a:lvl5pPr>
            <a:lvl6pPr marL="2514600" indent="-228600" eaLnBrk="0" fontAlgn="base" hangingPunct="0">
              <a:spcBef>
                <a:spcPct val="0"/>
              </a:spcBef>
              <a:spcAft>
                <a:spcPct val="0"/>
              </a:spcAft>
              <a:defRPr kumimoji="1">
                <a:solidFill>
                  <a:schemeClr val="tx1"/>
                </a:solidFill>
                <a:latin typeface="Arial" pitchFamily="34" charset="0"/>
              </a:defRPr>
            </a:lvl6pPr>
            <a:lvl7pPr marL="2971800" indent="-228600" eaLnBrk="0" fontAlgn="base" hangingPunct="0">
              <a:spcBef>
                <a:spcPct val="0"/>
              </a:spcBef>
              <a:spcAft>
                <a:spcPct val="0"/>
              </a:spcAft>
              <a:defRPr kumimoji="1">
                <a:solidFill>
                  <a:schemeClr val="tx1"/>
                </a:solidFill>
                <a:latin typeface="Arial" pitchFamily="34" charset="0"/>
              </a:defRPr>
            </a:lvl7pPr>
            <a:lvl8pPr marL="3429000" indent="-228600" eaLnBrk="0" fontAlgn="base" hangingPunct="0">
              <a:spcBef>
                <a:spcPct val="0"/>
              </a:spcBef>
              <a:spcAft>
                <a:spcPct val="0"/>
              </a:spcAft>
              <a:defRPr kumimoji="1">
                <a:solidFill>
                  <a:schemeClr val="tx1"/>
                </a:solidFill>
                <a:latin typeface="Arial" pitchFamily="34" charset="0"/>
              </a:defRPr>
            </a:lvl8pPr>
            <a:lvl9pPr marL="3886200" indent="-228600" eaLnBrk="0" fontAlgn="base" hangingPunct="0">
              <a:spcBef>
                <a:spcPct val="0"/>
              </a:spcBef>
              <a:spcAft>
                <a:spcPct val="0"/>
              </a:spcAft>
              <a:defRPr kumimoji="1">
                <a:solidFill>
                  <a:schemeClr val="tx1"/>
                </a:solidFill>
                <a:latin typeface="Arial" pitchFamily="34" charset="0"/>
              </a:defRPr>
            </a:lvl9pPr>
          </a:lstStyle>
          <a:p>
            <a:pPr eaLnBrk="1" hangingPunct="1"/>
            <a:r>
              <a:rPr lang="ru-RU" sz="2600" dirty="0" smtClean="0">
                <a:solidFill>
                  <a:srgbClr val="FFFFFF"/>
                </a:solidFill>
                <a:latin typeface="Times New Roman"/>
                <a:ea typeface="Times New Roman"/>
              </a:rPr>
              <a:t>    </a:t>
            </a:r>
            <a:r>
              <a:rPr lang="ru-RU" sz="2600" dirty="0" smtClean="0">
                <a:solidFill>
                  <a:srgbClr val="FFFFFF"/>
                </a:solidFill>
                <a:latin typeface="Times New Roman"/>
                <a:ea typeface="Times New Roman"/>
              </a:rPr>
              <a:t>Огромные </a:t>
            </a:r>
            <a:r>
              <a:rPr lang="ru-RU" sz="2600" dirty="0">
                <a:solidFill>
                  <a:srgbClr val="FFFFFF"/>
                </a:solidFill>
                <a:latin typeface="Times New Roman"/>
                <a:ea typeface="Times New Roman"/>
              </a:rPr>
              <a:t>возможности для создания ситуации успеха для слабоуспевающих учеников имеет внеклассная работа по предмету. Она  углубляет и расширяет полученные на уроке знания, приучает к самостоятельной творческой работе, потому что позволяет воспитаннику проявить себя с разных сторон в неформальной обстановке. Это особенно важно для учащихся имеющих стойкое, неприязненное отношение к учебному процессу.  </a:t>
            </a:r>
            <a:endParaRPr kumimoji="0" lang="ru-RU" altLang="ru-RU" sz="2600" dirty="0">
              <a:solidFill>
                <a:srgbClr val="E3E3FF"/>
              </a:solidFill>
              <a:latin typeface="Times New Roman" pitchFamily="18" charset="0"/>
            </a:endParaRPr>
          </a:p>
        </p:txBody>
      </p:sp>
      <p:pic>
        <p:nvPicPr>
          <p:cNvPr id="5" name="Picture 4" descr="C:\Data\ГАЛИНА\Фото, картинки\Масленица. 05.03.2015\IMG_2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747" y="188640"/>
            <a:ext cx="4392488" cy="292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7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683568" y="1556792"/>
            <a:ext cx="8205999" cy="4865627"/>
          </a:xfrm>
          <a:prstGeom prst="rect">
            <a:avLst/>
          </a:prstGeom>
        </p:spPr>
        <p:txBody>
          <a:bodyPr wrap="square">
            <a:spAutoFit/>
          </a:bodyPr>
          <a:lstStyle/>
          <a:p>
            <a:pPr>
              <a:lnSpc>
                <a:spcPct val="115000"/>
              </a:lnSpc>
              <a:spcAft>
                <a:spcPts val="0"/>
              </a:spcAft>
            </a:pPr>
            <a:r>
              <a:rPr lang="ru-RU" sz="3200" dirty="0">
                <a:solidFill>
                  <a:srgbClr val="FFFF99"/>
                </a:solidFill>
                <a:latin typeface="Times New Roman"/>
                <a:ea typeface="Calibri"/>
                <a:cs typeface="Times New Roman"/>
              </a:rPr>
              <a:t>	Ребенок должен быть убежден, что успехом он обязан прежде всего самому себе. Помощь учителя, какой бы эффективной она ни была, все равно должна быть скрытой. Стоит ребенку почувствовать, что открытие сделано с подачи учителя…радость успеха может померкнуть.	</a:t>
            </a:r>
            <a:r>
              <a:rPr lang="ru-RU" sz="3600" dirty="0" smtClean="0">
                <a:solidFill>
                  <a:srgbClr val="FFFF99"/>
                </a:solidFill>
                <a:effectLst/>
                <a:latin typeface="Times New Roman"/>
                <a:ea typeface="Calibri"/>
                <a:cs typeface="Times New Roman"/>
              </a:rPr>
              <a:t> 		</a:t>
            </a:r>
          </a:p>
          <a:p>
            <a:pPr>
              <a:lnSpc>
                <a:spcPct val="115000"/>
              </a:lnSpc>
              <a:spcAft>
                <a:spcPts val="0"/>
              </a:spcAft>
            </a:pPr>
            <a:r>
              <a:rPr lang="ru-RU" sz="3600" dirty="0">
                <a:solidFill>
                  <a:srgbClr val="FFFF99"/>
                </a:solidFill>
                <a:latin typeface="Times New Roman"/>
                <a:ea typeface="Calibri"/>
                <a:cs typeface="Times New Roman"/>
              </a:rPr>
              <a:t>	</a:t>
            </a:r>
            <a:r>
              <a:rPr lang="ru-RU" sz="3600" dirty="0" smtClean="0">
                <a:solidFill>
                  <a:srgbClr val="FFFF99"/>
                </a:solidFill>
                <a:latin typeface="Times New Roman"/>
                <a:ea typeface="Calibri"/>
                <a:cs typeface="Times New Roman"/>
              </a:rPr>
              <a:t>			</a:t>
            </a:r>
            <a:r>
              <a:rPr lang="ru-RU" sz="2800" dirty="0" smtClean="0">
                <a:solidFill>
                  <a:srgbClr val="FFFF99"/>
                </a:solidFill>
                <a:effectLst/>
                <a:latin typeface="Times New Roman"/>
                <a:ea typeface="Calibri"/>
                <a:cs typeface="Times New Roman"/>
              </a:rPr>
              <a:t>В.А. Сухомлинский</a:t>
            </a:r>
            <a:endParaRPr lang="ru-RU" sz="2800" dirty="0">
              <a:solidFill>
                <a:srgbClr val="FFFF99"/>
              </a:solidFill>
              <a:ea typeface="Calibri"/>
              <a:cs typeface="Times New Roman"/>
            </a:endParaRPr>
          </a:p>
        </p:txBody>
      </p:sp>
    </p:spTree>
    <p:extLst>
      <p:ext uri="{BB962C8B-B14F-4D97-AF65-F5344CB8AC3E}">
        <p14:creationId xmlns:p14="http://schemas.microsoft.com/office/powerpoint/2010/main" val="1898526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Data\ГАЛИНА\Фото, картинки\6кл. 2014-2015\IMG_3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60648"/>
            <a:ext cx="5868144" cy="39120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7544" y="4437112"/>
            <a:ext cx="8280920" cy="1938992"/>
          </a:xfrm>
          <a:prstGeom prst="rect">
            <a:avLst/>
          </a:prstGeom>
        </p:spPr>
        <p:txBody>
          <a:bodyPr wrap="square">
            <a:spAutoFit/>
          </a:bodyPr>
          <a:lstStyle/>
          <a:p>
            <a:pPr>
              <a:spcAft>
                <a:spcPts val="0"/>
              </a:spcAft>
            </a:pPr>
            <a:r>
              <a:rPr lang="ru-RU" sz="2400" dirty="0" smtClean="0">
                <a:solidFill>
                  <a:srgbClr val="FFFF99"/>
                </a:solidFill>
                <a:latin typeface="Times New Roman"/>
                <a:ea typeface="Calibri"/>
                <a:cs typeface="Times New Roman"/>
              </a:rPr>
              <a:t>      Познание </a:t>
            </a:r>
            <a:r>
              <a:rPr lang="ru-RU" sz="2400" dirty="0">
                <a:solidFill>
                  <a:srgbClr val="FFFF99"/>
                </a:solidFill>
                <a:latin typeface="Times New Roman"/>
                <a:ea typeface="Calibri"/>
                <a:cs typeface="Times New Roman"/>
              </a:rPr>
              <a:t>это всегда открытие чего-нибудь нового,  и если ребенку пока не удается успешно усваивать знания на уроках и делать свои открытия, то через воспитательную работу маленькими шажками мы приближаемся к нашей главной цели – успешности усвоения знаний.</a:t>
            </a:r>
            <a:endParaRPr lang="ru-RU" sz="1600" dirty="0">
              <a:solidFill>
                <a:srgbClr val="FFFF99"/>
              </a:solidFill>
              <a:ea typeface="Calibri"/>
              <a:cs typeface="Times New Roman"/>
            </a:endParaRPr>
          </a:p>
        </p:txBody>
      </p:sp>
    </p:spTree>
    <p:extLst>
      <p:ext uri="{BB962C8B-B14F-4D97-AF65-F5344CB8AC3E}">
        <p14:creationId xmlns:p14="http://schemas.microsoft.com/office/powerpoint/2010/main" val="2196048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1184243" y="2132856"/>
            <a:ext cx="7200800" cy="203132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altLang="ru-RU" sz="4200" b="1" i="0" u="none" strike="noStrike" kern="0" cap="none" spc="0" normalizeH="0" baseline="0" noProof="0" dirty="0" smtClean="0">
                <a:ln>
                  <a:noFill/>
                </a:ln>
                <a:solidFill>
                  <a:srgbClr val="FFFF99"/>
                </a:solidFill>
                <a:effectLst/>
                <a:uLnTx/>
                <a:uFillTx/>
                <a:latin typeface="Times New Roman" pitchFamily="18" charset="0"/>
                <a:cs typeface="Times New Roman" pitchFamily="18" charset="0"/>
              </a:rPr>
              <a:t>Спасибо за внимание!</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altLang="ru-RU" sz="4200" b="1" i="0" u="none" strike="noStrike" kern="0" cap="none" spc="0" normalizeH="0" baseline="0" noProof="0" dirty="0" smtClean="0">
              <a:ln>
                <a:noFill/>
              </a:ln>
              <a:solidFill>
                <a:srgbClr val="FFFF99"/>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ru-RU" altLang="ru-RU" sz="4200" b="1" kern="0" noProof="0" dirty="0" smtClean="0">
                <a:solidFill>
                  <a:srgbClr val="FFFF99"/>
                </a:solidFill>
                <a:latin typeface="Times New Roman" pitchFamily="18" charset="0"/>
                <a:cs typeface="Times New Roman" pitchFamily="18" charset="0"/>
              </a:rPr>
              <a:t>Желаю творческих успехов!</a:t>
            </a:r>
            <a:r>
              <a:rPr kumimoji="0" lang="ru-RU" altLang="ru-RU" sz="4200" b="1" i="0" u="none" strike="noStrike" kern="0" cap="none" spc="0" normalizeH="0" baseline="0" noProof="0" dirty="0" smtClean="0">
                <a:ln>
                  <a:noFill/>
                </a:ln>
                <a:solidFill>
                  <a:srgbClr val="FFFF99"/>
                </a:solidFill>
                <a:effectLst/>
                <a:uLnTx/>
                <a:uFillTx/>
                <a:latin typeface="Times New Roman" pitchFamily="18" charset="0"/>
                <a:cs typeface="Times New Roman" pitchFamily="18" charset="0"/>
              </a:rPr>
              <a:t> </a:t>
            </a:r>
            <a:endParaRPr kumimoji="0" lang="ru-RU" sz="1800" b="0" i="0" u="none" strike="noStrike" kern="0" cap="none" spc="0" normalizeH="0" baseline="0" noProof="0" dirty="0" smtClean="0">
              <a:ln>
                <a:noFill/>
              </a:ln>
              <a:solidFill>
                <a:srgbClr val="FFFF99"/>
              </a:solidFill>
              <a:effectLst/>
              <a:uLnTx/>
              <a:uFillTx/>
            </a:endParaRPr>
          </a:p>
        </p:txBody>
      </p:sp>
      <p:sp>
        <p:nvSpPr>
          <p:cNvPr id="3" name="AutoShape 2" descr="http://%D0%B0%D0%BD%D0%B0%D0%BB%D0%B8%D0%B7-%D1%8D%D0%BA%D0%BE%D0%BD%D0%BE%D0%BC%D0%B8%D1%87%D0%B5%D1%81%D0%BA%D0%B8%D0%B9.%D1%80%D1%84/images/55e23a3059a1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D0%B0%D0%BD%D0%B0%D0%BB%D0%B8%D0%B7-%D1%8D%D0%BA%D0%BE%D0%BD%D0%BE%D0%BC%D0%B8%D1%87%D0%B5%D1%81%D0%BA%D0%B8%D0%B9.%D1%80%D1%84/images/55e23a3059a1a.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D0%B0%D0%BD%D0%B0%D0%BB%D0%B8%D0%B7-%D1%8D%D0%BA%D0%BE%D0%BD%D0%BE%D0%BC%D0%B8%D1%87%D0%B5%D1%81%D0%BA%D0%B8%D0%B9.%D1%80%D1%84/images/55e23a3059a1a.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D0%B0%D0%BD%D0%B0%D0%BB%D0%B8%D0%B7-%D1%8D%D0%BA%D0%BE%D0%BD%D0%BE%D0%BC%D0%B8%D1%87%D0%B5%D1%81%D0%BA%D0%B8%D0%B9.%D1%80%D1%84/images/55e23a3059a1a.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32" name="Picture 12" descr="http://bigslide.ru/images/19/18973/831/img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5" y="7937"/>
            <a:ext cx="9135189" cy="684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62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Data\ШКОЛА\Праздники. 2015\ФОТО\5кл. 2014-15\Изображение 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160" y="260648"/>
            <a:ext cx="6912768" cy="46085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4901832"/>
            <a:ext cx="8156636" cy="1815882"/>
          </a:xfrm>
          <a:prstGeom prst="rect">
            <a:avLst/>
          </a:prstGeom>
        </p:spPr>
        <p:txBody>
          <a:bodyPr wrap="square">
            <a:spAutoFit/>
          </a:bodyPr>
          <a:lstStyle/>
          <a:p>
            <a:r>
              <a:rPr lang="ru-RU" sz="2800" dirty="0" smtClean="0">
                <a:solidFill>
                  <a:srgbClr val="FFFF99"/>
                </a:solidFill>
                <a:latin typeface="Times New Roman"/>
                <a:ea typeface="Calibri"/>
              </a:rPr>
              <a:t>        В </a:t>
            </a:r>
            <a:r>
              <a:rPr lang="ru-RU" sz="2800" dirty="0">
                <a:solidFill>
                  <a:srgbClr val="FFFF99"/>
                </a:solidFill>
                <a:latin typeface="Times New Roman"/>
                <a:ea typeface="Calibri"/>
              </a:rPr>
              <a:t>нашу школу приходят ребята со слабо развитыми навыками устной и письменной речи, </a:t>
            </a:r>
            <a:r>
              <a:rPr lang="ru-RU" sz="2800" dirty="0" smtClean="0">
                <a:solidFill>
                  <a:srgbClr val="FFFF99"/>
                </a:solidFill>
                <a:latin typeface="Times New Roman"/>
                <a:ea typeface="Calibri"/>
              </a:rPr>
              <a:t>                     с </a:t>
            </a:r>
            <a:r>
              <a:rPr lang="ru-RU" sz="2800" dirty="0">
                <a:solidFill>
                  <a:srgbClr val="FFFF99"/>
                </a:solidFill>
                <a:latin typeface="Times New Roman"/>
                <a:ea typeface="Calibri"/>
              </a:rPr>
              <a:t>низким уровнем мотивации к обучению, педагогически  запущенные. </a:t>
            </a:r>
            <a:endParaRPr lang="ru-RU" sz="2800" dirty="0">
              <a:solidFill>
                <a:srgbClr val="FFFF99"/>
              </a:solidFill>
            </a:endParaRPr>
          </a:p>
        </p:txBody>
      </p:sp>
    </p:spTree>
    <p:extLst>
      <p:ext uri="{BB962C8B-B14F-4D97-AF65-F5344CB8AC3E}">
        <p14:creationId xmlns:p14="http://schemas.microsoft.com/office/powerpoint/2010/main" val="924824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941168"/>
            <a:ext cx="8478572" cy="400110"/>
          </a:xfrm>
          <a:prstGeom prst="rect">
            <a:avLst/>
          </a:prstGeom>
        </p:spPr>
        <p:txBody>
          <a:bodyPr wrap="square">
            <a:spAutoFit/>
          </a:bodyPr>
          <a:lstStyle/>
          <a:p>
            <a:pPr marL="270510" indent="-270510">
              <a:spcAft>
                <a:spcPts val="0"/>
              </a:spcAft>
            </a:pPr>
            <a:r>
              <a:rPr lang="ru-RU" sz="2000" dirty="0" smtClean="0">
                <a:effectLst/>
                <a:latin typeface="Times New Roman"/>
                <a:ea typeface="Times New Roman"/>
              </a:rPr>
              <a:t>  </a:t>
            </a:r>
            <a:endParaRPr lang="ru-RU" sz="2400" dirty="0" smtClean="0">
              <a:effectLst/>
              <a:latin typeface="Times New Roman"/>
              <a:ea typeface="Times New Roman"/>
            </a:endParaRPr>
          </a:p>
        </p:txBody>
      </p:sp>
      <p:pic>
        <p:nvPicPr>
          <p:cNvPr id="96259" name="Picture 3" descr="C:\Data\ШКОЛА\Праздники. 2015\ФОТО\5кл. 2014-15\IMG_06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428" y="277416"/>
            <a:ext cx="5526755" cy="41450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9208" y="4422482"/>
            <a:ext cx="8866936" cy="2246769"/>
          </a:xfrm>
          <a:prstGeom prst="rect">
            <a:avLst/>
          </a:prstGeom>
        </p:spPr>
        <p:txBody>
          <a:bodyPr wrap="square">
            <a:spAutoFit/>
          </a:bodyPr>
          <a:lstStyle/>
          <a:p>
            <a:r>
              <a:rPr lang="ru-RU" sz="2800" dirty="0" smtClean="0">
                <a:solidFill>
                  <a:srgbClr val="FFFF99"/>
                </a:solidFill>
                <a:latin typeface="Times New Roman"/>
                <a:ea typeface="Calibri"/>
              </a:rPr>
              <a:t>    На </a:t>
            </a:r>
            <a:r>
              <a:rPr lang="ru-RU" sz="2800" dirty="0">
                <a:solidFill>
                  <a:srgbClr val="FFFF99"/>
                </a:solidFill>
                <a:latin typeface="Times New Roman"/>
                <a:ea typeface="Calibri"/>
              </a:rPr>
              <a:t>начальном этапе знакомства с вновь пришедшими учениками,  провожу анкетирование. Исходя из ответов учеников на вопросы первого блока анкеты, выявляю, что для них является главным в процессе обучения </a:t>
            </a:r>
            <a:r>
              <a:rPr lang="ru-RU" sz="2800" dirty="0" smtClean="0">
                <a:solidFill>
                  <a:srgbClr val="FFFF99"/>
                </a:solidFill>
                <a:latin typeface="Times New Roman"/>
                <a:ea typeface="Calibri"/>
              </a:rPr>
              <a:t>                       и </a:t>
            </a:r>
            <a:r>
              <a:rPr lang="ru-RU" sz="2800" dirty="0">
                <a:solidFill>
                  <a:srgbClr val="FFFF99"/>
                </a:solidFill>
                <a:latin typeface="Times New Roman"/>
                <a:ea typeface="Calibri"/>
              </a:rPr>
              <a:t>как это можно изменить.</a:t>
            </a:r>
            <a:endParaRPr lang="ru-RU" sz="2800" dirty="0">
              <a:solidFill>
                <a:srgbClr val="FFFF99"/>
              </a:solidFill>
            </a:endParaRPr>
          </a:p>
        </p:txBody>
      </p:sp>
    </p:spTree>
    <p:extLst>
      <p:ext uri="{BB962C8B-B14F-4D97-AF65-F5344CB8AC3E}">
        <p14:creationId xmlns:p14="http://schemas.microsoft.com/office/powerpoint/2010/main" val="88162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2843808" y="1916832"/>
            <a:ext cx="6300191" cy="4483968"/>
          </a:xfrm>
          <a:effectLst>
            <a:outerShdw dist="35921" dir="2700000" algn="ctr" rotWithShape="0">
              <a:schemeClr val="bg2"/>
            </a:outerShdw>
          </a:effectLst>
        </p:spPr>
        <p:txBody>
          <a:bodyPr>
            <a:normAutofit/>
          </a:bodyPr>
          <a:lstStyle/>
          <a:p>
            <a:pPr eaLnBrk="1" hangingPunct="1">
              <a:buFont typeface="Wingdings" pitchFamily="2" charset="2"/>
              <a:buNone/>
              <a:defRPr/>
            </a:pPr>
            <a:r>
              <a:rPr lang="ru-RU" dirty="0" smtClean="0">
                <a:solidFill>
                  <a:srgbClr val="FFFF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3600" i="1" dirty="0" smtClean="0">
                <a:solidFill>
                  <a:srgbClr val="FFFF99"/>
                </a:solidFill>
                <a:latin typeface="Times New Roman" panose="02020603050405020304" pitchFamily="18" charset="0"/>
                <a:cs typeface="Times New Roman" panose="02020603050405020304" pitchFamily="18" charset="0"/>
              </a:rPr>
              <a:t>Меня похвалят родители</a:t>
            </a:r>
          </a:p>
          <a:p>
            <a:pPr eaLnBrk="1" hangingPunct="1">
              <a:buFont typeface="Wingdings" pitchFamily="2" charset="2"/>
              <a:buNone/>
              <a:defRPr/>
            </a:pPr>
            <a:r>
              <a:rPr lang="ru-RU" sz="3600" i="1" dirty="0" smtClean="0">
                <a:solidFill>
                  <a:srgbClr val="FFFF99"/>
                </a:solidFill>
                <a:latin typeface="Times New Roman" panose="02020603050405020304" pitchFamily="18" charset="0"/>
                <a:cs typeface="Times New Roman" panose="02020603050405020304" pitchFamily="18" charset="0"/>
              </a:rPr>
              <a:t>…Я хорошо знаю материал</a:t>
            </a:r>
          </a:p>
          <a:p>
            <a:pPr eaLnBrk="1" hangingPunct="1">
              <a:buFont typeface="Wingdings" pitchFamily="2" charset="2"/>
              <a:buNone/>
              <a:defRPr/>
            </a:pPr>
            <a:r>
              <a:rPr lang="ru-RU" sz="3600" i="1" dirty="0" smtClean="0">
                <a:solidFill>
                  <a:srgbClr val="FFFF99"/>
                </a:solidFill>
                <a:latin typeface="Times New Roman" panose="02020603050405020304" pitchFamily="18" charset="0"/>
                <a:cs typeface="Times New Roman" panose="02020603050405020304" pitchFamily="18" charset="0"/>
              </a:rPr>
              <a:t>…У меня поднимается настроение и появляется желание делать уроки и ходить в школу</a:t>
            </a:r>
          </a:p>
        </p:txBody>
      </p:sp>
      <p:sp>
        <p:nvSpPr>
          <p:cNvPr id="6" name="Прямоугольник 5"/>
          <p:cNvSpPr/>
          <p:nvPr/>
        </p:nvSpPr>
        <p:spPr>
          <a:xfrm>
            <a:off x="1501180" y="764703"/>
            <a:ext cx="7468968" cy="1200329"/>
          </a:xfrm>
          <a:prstGeom prst="rect">
            <a:avLst/>
          </a:prstGeom>
        </p:spPr>
        <p:txBody>
          <a:bodyPr wrap="none">
            <a:spAutoFit/>
          </a:bodyPr>
          <a:lstStyle/>
          <a:p>
            <a:pPr algn="ctr"/>
            <a:r>
              <a:rPr lang="ru-RU" sz="3600" b="1" dirty="0" smtClean="0">
                <a:solidFill>
                  <a:srgbClr val="FFFF00"/>
                </a:solidFill>
                <a:latin typeface="Times New Roman"/>
                <a:ea typeface="Calibri"/>
                <a:cs typeface="Times New Roman"/>
              </a:rPr>
              <a:t>Если </a:t>
            </a:r>
            <a:r>
              <a:rPr lang="ru-RU" sz="3600" b="1" dirty="0">
                <a:solidFill>
                  <a:srgbClr val="FFFF00"/>
                </a:solidFill>
                <a:latin typeface="Times New Roman"/>
                <a:ea typeface="Calibri"/>
                <a:cs typeface="Times New Roman"/>
              </a:rPr>
              <a:t>я получаю </a:t>
            </a:r>
            <a:r>
              <a:rPr lang="ru-RU" sz="3600" b="1" dirty="0" smtClean="0">
                <a:solidFill>
                  <a:srgbClr val="FFFF00"/>
                </a:solidFill>
                <a:latin typeface="Times New Roman"/>
                <a:ea typeface="Calibri"/>
                <a:cs typeface="Times New Roman"/>
              </a:rPr>
              <a:t>хорошую </a:t>
            </a:r>
            <a:r>
              <a:rPr lang="ru-RU" sz="3600" b="1" dirty="0">
                <a:solidFill>
                  <a:srgbClr val="FFFF00"/>
                </a:solidFill>
                <a:latin typeface="Times New Roman"/>
                <a:ea typeface="Calibri"/>
                <a:cs typeface="Times New Roman"/>
              </a:rPr>
              <a:t>оценку </a:t>
            </a:r>
            <a:r>
              <a:rPr lang="ru-RU" sz="3600" b="1" dirty="0" smtClean="0">
                <a:solidFill>
                  <a:srgbClr val="FFFF00"/>
                </a:solidFill>
                <a:latin typeface="Times New Roman"/>
                <a:ea typeface="Calibri"/>
                <a:cs typeface="Times New Roman"/>
              </a:rPr>
              <a:t>–</a:t>
            </a:r>
          </a:p>
          <a:p>
            <a:pPr algn="ctr"/>
            <a:r>
              <a:rPr lang="ru-RU" sz="3600" b="1" dirty="0" smtClean="0">
                <a:solidFill>
                  <a:srgbClr val="FFFF00"/>
                </a:solidFill>
                <a:latin typeface="Times New Roman"/>
                <a:ea typeface="Calibri"/>
                <a:cs typeface="Times New Roman"/>
              </a:rPr>
              <a:t> </a:t>
            </a:r>
            <a:r>
              <a:rPr lang="ru-RU" sz="3600" b="1" dirty="0">
                <a:solidFill>
                  <a:srgbClr val="FFFF00"/>
                </a:solidFill>
                <a:latin typeface="Times New Roman"/>
                <a:ea typeface="Calibri"/>
                <a:cs typeface="Times New Roman"/>
              </a:rPr>
              <a:t>это значит, что</a:t>
            </a:r>
            <a:r>
              <a:rPr lang="ru-RU" sz="3200" dirty="0">
                <a:solidFill>
                  <a:srgbClr val="FFFF99"/>
                </a:solidFill>
                <a:latin typeface="Times New Roman"/>
                <a:ea typeface="Calibri"/>
                <a:cs typeface="Times New Roman"/>
              </a:rPr>
              <a:t>… </a:t>
            </a:r>
            <a:endParaRPr lang="ru-RU" dirty="0"/>
          </a:p>
        </p:txBody>
      </p:sp>
      <p:pic>
        <p:nvPicPr>
          <p:cNvPr id="7" name="Picture 2" descr="C:\Data\ГАЛИНА\Фото, картинки\6кл. 2014-2015\IMG_31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080"/>
          <a:stretch/>
        </p:blipFill>
        <p:spPr bwMode="auto">
          <a:xfrm>
            <a:off x="107504" y="2902545"/>
            <a:ext cx="2736304" cy="377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95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67544" y="2420888"/>
            <a:ext cx="7239000" cy="4437112"/>
          </a:xfrm>
          <a:effectLst>
            <a:outerShdw dist="35921" dir="2700000" algn="ctr" rotWithShape="0">
              <a:schemeClr val="bg2"/>
            </a:outerShdw>
          </a:effectLst>
        </p:spPr>
        <p:txBody>
          <a:bodyPr>
            <a:normAutofit/>
          </a:bodyPr>
          <a:lstStyle/>
          <a:p>
            <a:pPr eaLnBrk="1" hangingPunct="1">
              <a:buFont typeface="Wingdings" pitchFamily="2" charset="2"/>
              <a:buNone/>
              <a:defRPr/>
            </a:pPr>
            <a:r>
              <a:rPr lang="ru-RU" dirty="0" smtClean="0">
                <a:solidFill>
                  <a:srgbClr val="FFFF99"/>
                </a:solidFill>
              </a:rPr>
              <a:t>…</a:t>
            </a:r>
            <a:r>
              <a:rPr lang="ru-RU" sz="3600" i="1" dirty="0" smtClean="0">
                <a:solidFill>
                  <a:srgbClr val="FFFF99"/>
                </a:solidFill>
                <a:latin typeface="Times New Roman" panose="02020603050405020304" pitchFamily="18" charset="0"/>
                <a:cs typeface="Times New Roman" panose="02020603050405020304" pitchFamily="18" charset="0"/>
              </a:rPr>
              <a:t>У меня испортится настроение</a:t>
            </a:r>
          </a:p>
          <a:p>
            <a:pPr eaLnBrk="1" hangingPunct="1">
              <a:buFont typeface="Wingdings" pitchFamily="2" charset="2"/>
              <a:buNone/>
              <a:defRPr/>
            </a:pPr>
            <a:r>
              <a:rPr lang="ru-RU" sz="3600" i="1" dirty="0" smtClean="0">
                <a:solidFill>
                  <a:srgbClr val="FFFF99"/>
                </a:solidFill>
                <a:latin typeface="Times New Roman" panose="02020603050405020304" pitchFamily="18" charset="0"/>
                <a:cs typeface="Times New Roman" panose="02020603050405020304" pitchFamily="18" charset="0"/>
              </a:rPr>
              <a:t>… Меня накажут</a:t>
            </a:r>
          </a:p>
          <a:p>
            <a:pPr eaLnBrk="1" hangingPunct="1">
              <a:buFont typeface="Wingdings" pitchFamily="2" charset="2"/>
              <a:buNone/>
              <a:defRPr/>
            </a:pPr>
            <a:r>
              <a:rPr lang="ru-RU" sz="3600" i="1" dirty="0" smtClean="0">
                <a:solidFill>
                  <a:srgbClr val="FFFF99"/>
                </a:solidFill>
                <a:latin typeface="Times New Roman" panose="02020603050405020304" pitchFamily="18" charset="0"/>
                <a:cs typeface="Times New Roman" panose="02020603050405020304" pitchFamily="18" charset="0"/>
              </a:rPr>
              <a:t>… Я расстроюсь</a:t>
            </a:r>
          </a:p>
          <a:p>
            <a:pPr eaLnBrk="1" hangingPunct="1">
              <a:buFont typeface="Wingdings" pitchFamily="2" charset="2"/>
              <a:buNone/>
              <a:defRPr/>
            </a:pPr>
            <a:r>
              <a:rPr lang="ru-RU" sz="3600" i="1" dirty="0" smtClean="0">
                <a:solidFill>
                  <a:srgbClr val="FFFF99"/>
                </a:solidFill>
                <a:latin typeface="Times New Roman" panose="02020603050405020304" pitchFamily="18" charset="0"/>
                <a:cs typeface="Times New Roman" panose="02020603050405020304" pitchFamily="18" charset="0"/>
              </a:rPr>
              <a:t>… </a:t>
            </a:r>
            <a:r>
              <a:rPr lang="ru-RU" sz="3600" i="1" dirty="0" smtClean="0">
                <a:solidFill>
                  <a:srgbClr val="FFFF99"/>
                </a:solidFill>
                <a:latin typeface="Times New Roman" panose="02020603050405020304" pitchFamily="18" charset="0"/>
                <a:cs typeface="Times New Roman" panose="02020603050405020304" pitchFamily="18" charset="0"/>
              </a:rPr>
              <a:t>У меня пропадёт интерес </a:t>
            </a:r>
          </a:p>
          <a:p>
            <a:pPr eaLnBrk="1" hangingPunct="1">
              <a:buFont typeface="Wingdings" pitchFamily="2" charset="2"/>
              <a:buNone/>
              <a:defRPr/>
            </a:pPr>
            <a:r>
              <a:rPr lang="ru-RU" sz="3600" i="1" dirty="0">
                <a:solidFill>
                  <a:srgbClr val="FFFF99"/>
                </a:solidFill>
                <a:latin typeface="Times New Roman" panose="02020603050405020304" pitchFamily="18" charset="0"/>
                <a:cs typeface="Times New Roman" panose="02020603050405020304" pitchFamily="18" charset="0"/>
              </a:rPr>
              <a:t> </a:t>
            </a:r>
            <a:r>
              <a:rPr lang="ru-RU" sz="3600" i="1" dirty="0" smtClean="0">
                <a:solidFill>
                  <a:srgbClr val="FFFF99"/>
                </a:solidFill>
                <a:latin typeface="Times New Roman" panose="02020603050405020304" pitchFamily="18" charset="0"/>
                <a:cs typeface="Times New Roman" panose="02020603050405020304" pitchFamily="18" charset="0"/>
              </a:rPr>
              <a:t>   к учёбе</a:t>
            </a:r>
          </a:p>
        </p:txBody>
      </p:sp>
      <p:sp>
        <p:nvSpPr>
          <p:cNvPr id="7" name="Прямоугольник 6"/>
          <p:cNvSpPr/>
          <p:nvPr/>
        </p:nvSpPr>
        <p:spPr>
          <a:xfrm>
            <a:off x="688436" y="941204"/>
            <a:ext cx="7106434" cy="1200329"/>
          </a:xfrm>
          <a:prstGeom prst="rect">
            <a:avLst/>
          </a:prstGeom>
        </p:spPr>
        <p:txBody>
          <a:bodyPr wrap="none">
            <a:spAutoFit/>
          </a:bodyPr>
          <a:lstStyle/>
          <a:p>
            <a:pPr algn="ctr"/>
            <a:r>
              <a:rPr lang="ru-RU" sz="3600" b="1" dirty="0" smtClean="0">
                <a:solidFill>
                  <a:srgbClr val="FFFF00"/>
                </a:solidFill>
                <a:latin typeface="Times New Roman"/>
                <a:ea typeface="Calibri"/>
                <a:cs typeface="Times New Roman"/>
              </a:rPr>
              <a:t>Если </a:t>
            </a:r>
            <a:r>
              <a:rPr lang="ru-RU" sz="3600" b="1" dirty="0">
                <a:solidFill>
                  <a:srgbClr val="FFFF00"/>
                </a:solidFill>
                <a:latin typeface="Times New Roman"/>
                <a:ea typeface="Calibri"/>
                <a:cs typeface="Times New Roman"/>
              </a:rPr>
              <a:t>я получаю </a:t>
            </a:r>
            <a:r>
              <a:rPr lang="ru-RU" sz="3600" b="1" dirty="0" smtClean="0">
                <a:solidFill>
                  <a:srgbClr val="FFFF00"/>
                </a:solidFill>
                <a:latin typeface="Times New Roman"/>
                <a:ea typeface="Calibri"/>
                <a:cs typeface="Times New Roman"/>
              </a:rPr>
              <a:t>плохую </a:t>
            </a:r>
            <a:r>
              <a:rPr lang="ru-RU" sz="3600" b="1" dirty="0">
                <a:solidFill>
                  <a:srgbClr val="FFFF00"/>
                </a:solidFill>
                <a:latin typeface="Times New Roman"/>
                <a:ea typeface="Calibri"/>
                <a:cs typeface="Times New Roman"/>
              </a:rPr>
              <a:t>оценку </a:t>
            </a:r>
            <a:r>
              <a:rPr lang="ru-RU" sz="3600" b="1" dirty="0" smtClean="0">
                <a:solidFill>
                  <a:srgbClr val="FFFF00"/>
                </a:solidFill>
                <a:latin typeface="Times New Roman"/>
                <a:ea typeface="Calibri"/>
                <a:cs typeface="Times New Roman"/>
              </a:rPr>
              <a:t>–</a:t>
            </a:r>
          </a:p>
          <a:p>
            <a:pPr algn="ctr"/>
            <a:r>
              <a:rPr lang="ru-RU" sz="3600" b="1" dirty="0" smtClean="0">
                <a:solidFill>
                  <a:srgbClr val="FFFF00"/>
                </a:solidFill>
                <a:latin typeface="Times New Roman"/>
                <a:ea typeface="Calibri"/>
                <a:cs typeface="Times New Roman"/>
              </a:rPr>
              <a:t> </a:t>
            </a:r>
            <a:r>
              <a:rPr lang="ru-RU" sz="3600" b="1" dirty="0">
                <a:solidFill>
                  <a:srgbClr val="FFFF00"/>
                </a:solidFill>
                <a:latin typeface="Times New Roman"/>
                <a:ea typeface="Calibri"/>
                <a:cs typeface="Times New Roman"/>
              </a:rPr>
              <a:t>это значит, что</a:t>
            </a:r>
            <a:r>
              <a:rPr lang="ru-RU" sz="3200" dirty="0">
                <a:solidFill>
                  <a:srgbClr val="FFFF99"/>
                </a:solidFill>
                <a:latin typeface="Times New Roman"/>
                <a:ea typeface="Calibri"/>
                <a:cs typeface="Times New Roman"/>
              </a:rPr>
              <a:t>… </a:t>
            </a:r>
            <a:endParaRPr lang="ru-RU" dirty="0"/>
          </a:p>
        </p:txBody>
      </p:sp>
      <p:pic>
        <p:nvPicPr>
          <p:cNvPr id="8"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61" r="31194"/>
          <a:stretch/>
        </p:blipFill>
        <p:spPr bwMode="auto">
          <a:xfrm>
            <a:off x="6528122" y="2996952"/>
            <a:ext cx="253349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7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9552" y="980728"/>
            <a:ext cx="8229600" cy="1143000"/>
          </a:xfrm>
          <a:effectLst>
            <a:outerShdw dist="107763" dir="8100000" algn="ctr" rotWithShape="0">
              <a:schemeClr val="bg2">
                <a:alpha val="50000"/>
              </a:schemeClr>
            </a:outerShdw>
          </a:effectLst>
        </p:spPr>
        <p:txBody>
          <a:bodyPr>
            <a:noAutofit/>
          </a:bodyPr>
          <a:lstStyle/>
          <a:p>
            <a:pPr eaLnBrk="1" hangingPunct="1">
              <a:defRPr/>
            </a:pPr>
            <a:r>
              <a:rPr lang="ru-RU" sz="3600" b="1" dirty="0" smtClean="0">
                <a:solidFill>
                  <a:srgbClr val="FFFF00"/>
                </a:solidFill>
                <a:latin typeface="Times New Roman" panose="02020603050405020304" pitchFamily="18" charset="0"/>
                <a:cs typeface="Times New Roman" panose="02020603050405020304" pitchFamily="18" charset="0"/>
              </a:rPr>
              <a:t>Я чувствую себя уверенно, когда в школе…</a:t>
            </a:r>
          </a:p>
        </p:txBody>
      </p:sp>
      <p:sp>
        <p:nvSpPr>
          <p:cNvPr id="72707" name="Rectangle 3"/>
          <p:cNvSpPr>
            <a:spLocks noGrp="1" noChangeArrowheads="1"/>
          </p:cNvSpPr>
          <p:nvPr>
            <p:ph type="body" idx="1"/>
          </p:nvPr>
        </p:nvSpPr>
        <p:spPr>
          <a:xfrm>
            <a:off x="1331640" y="2276872"/>
            <a:ext cx="7355160" cy="3849291"/>
          </a:xfrm>
          <a:effectLst>
            <a:outerShdw dist="35921" dir="2700000" algn="ctr" rotWithShape="0">
              <a:schemeClr val="bg2"/>
            </a:outerShdw>
          </a:effectLst>
        </p:spPr>
        <p:txBody>
          <a:bodyPr>
            <a:noAutofit/>
          </a:bodyPr>
          <a:lstStyle/>
          <a:p>
            <a:pPr eaLnBrk="1" hangingPunct="1">
              <a:buFont typeface="Wingdings" pitchFamily="2" charset="2"/>
              <a:buNone/>
              <a:defRPr/>
            </a:pPr>
            <a:r>
              <a:rPr lang="ru-RU" sz="4000" dirty="0" smtClean="0">
                <a:solidFill>
                  <a:srgbClr val="FFFF99"/>
                </a:solidFill>
                <a:latin typeface="Times New Roman" panose="02020603050405020304" pitchFamily="18" charset="0"/>
                <a:cs typeface="Times New Roman" panose="02020603050405020304" pitchFamily="18" charset="0"/>
              </a:rPr>
              <a:t>… </a:t>
            </a:r>
            <a:r>
              <a:rPr lang="ru-RU" sz="4000" i="1" dirty="0" smtClean="0">
                <a:solidFill>
                  <a:srgbClr val="FFFF99"/>
                </a:solidFill>
                <a:latin typeface="Times New Roman" panose="02020603050405020304" pitchFamily="18" charset="0"/>
                <a:cs typeface="Times New Roman" panose="02020603050405020304" pitchFamily="18" charset="0"/>
              </a:rPr>
              <a:t>Меня хвалят</a:t>
            </a:r>
          </a:p>
          <a:p>
            <a:pPr eaLnBrk="1" hangingPunct="1">
              <a:buFont typeface="Wingdings" pitchFamily="2" charset="2"/>
              <a:buNone/>
              <a:defRPr/>
            </a:pPr>
            <a:r>
              <a:rPr lang="ru-RU" sz="4000" i="1" dirty="0" smtClean="0">
                <a:solidFill>
                  <a:srgbClr val="FFFF99"/>
                </a:solidFill>
                <a:latin typeface="Times New Roman" panose="02020603050405020304" pitchFamily="18" charset="0"/>
                <a:cs typeface="Times New Roman" panose="02020603050405020304" pitchFamily="18" charset="0"/>
              </a:rPr>
              <a:t>… Ставят хорошие оценки</a:t>
            </a:r>
          </a:p>
          <a:p>
            <a:pPr eaLnBrk="1" hangingPunct="1">
              <a:buFont typeface="Wingdings" pitchFamily="2" charset="2"/>
              <a:buNone/>
              <a:defRPr/>
            </a:pPr>
            <a:r>
              <a:rPr lang="ru-RU" sz="4000" i="1" dirty="0" smtClean="0">
                <a:solidFill>
                  <a:srgbClr val="FFFF99"/>
                </a:solidFill>
                <a:latin typeface="Times New Roman" panose="02020603050405020304" pitchFamily="18" charset="0"/>
                <a:cs typeface="Times New Roman" panose="02020603050405020304" pitchFamily="18" charset="0"/>
              </a:rPr>
              <a:t>… </a:t>
            </a:r>
            <a:r>
              <a:rPr lang="ru-RU" sz="4000" i="1" dirty="0" smtClean="0">
                <a:solidFill>
                  <a:srgbClr val="FFFF99"/>
                </a:solidFill>
                <a:latin typeface="Times New Roman" panose="02020603050405020304" pitchFamily="18" charset="0"/>
                <a:cs typeface="Times New Roman" panose="02020603050405020304" pitchFamily="18" charset="0"/>
              </a:rPr>
              <a:t>Мне помогают</a:t>
            </a:r>
          </a:p>
          <a:p>
            <a:pPr eaLnBrk="1" hangingPunct="1">
              <a:buFont typeface="Wingdings" pitchFamily="2" charset="2"/>
              <a:buNone/>
              <a:defRPr/>
            </a:pPr>
            <a:r>
              <a:rPr lang="ru-RU" sz="4000" i="1" dirty="0" smtClean="0">
                <a:solidFill>
                  <a:srgbClr val="FFFF99"/>
                </a:solidFill>
                <a:latin typeface="Times New Roman" panose="02020603050405020304" pitchFamily="18" charset="0"/>
                <a:cs typeface="Times New Roman" panose="02020603050405020304" pitchFamily="18" charset="0"/>
              </a:rPr>
              <a:t>… </a:t>
            </a:r>
            <a:r>
              <a:rPr lang="ru-RU" sz="4000" i="1" dirty="0" smtClean="0">
                <a:solidFill>
                  <a:srgbClr val="FFFF99"/>
                </a:solidFill>
                <a:latin typeface="Times New Roman" panose="02020603050405020304" pitchFamily="18" charset="0"/>
                <a:cs typeface="Times New Roman" panose="02020603050405020304" pitchFamily="18" charset="0"/>
              </a:rPr>
              <a:t>Меня понимают и поддерживают</a:t>
            </a:r>
          </a:p>
        </p:txBody>
      </p:sp>
    </p:spTree>
    <p:extLst>
      <p:ext uri="{BB962C8B-B14F-4D97-AF65-F5344CB8AC3E}">
        <p14:creationId xmlns:p14="http://schemas.microsoft.com/office/powerpoint/2010/main" val="2521353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ata\ГАЛИНА\Фото, картинки\День цветов. 17.03.2015\IMG_33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5459" y="1340768"/>
            <a:ext cx="5713082" cy="380872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6996" y="5373216"/>
            <a:ext cx="8352928" cy="1126462"/>
          </a:xfrm>
          <a:prstGeom prst="rect">
            <a:avLst/>
          </a:prstGeom>
        </p:spPr>
        <p:txBody>
          <a:bodyPr wrap="square">
            <a:spAutoFit/>
          </a:bodyPr>
          <a:lstStyle/>
          <a:p>
            <a:pPr lvl="0">
              <a:lnSpc>
                <a:spcPct val="80000"/>
              </a:lnSpc>
              <a:spcBef>
                <a:spcPct val="20000"/>
              </a:spcBef>
            </a:pPr>
            <a:r>
              <a:rPr lang="ru-RU" altLang="ru-RU" sz="2400" dirty="0" smtClean="0">
                <a:solidFill>
                  <a:srgbClr val="FFFF99"/>
                </a:solidFill>
                <a:latin typeface="Times New Roman" panose="02020603050405020304" pitchFamily="18" charset="0"/>
                <a:cs typeface="Times New Roman" panose="02020603050405020304" pitchFamily="18" charset="0"/>
              </a:rPr>
              <a:t>	</a:t>
            </a:r>
            <a:r>
              <a:rPr lang="ru-RU" altLang="ru-RU" sz="2800" dirty="0" smtClean="0">
                <a:solidFill>
                  <a:srgbClr val="FFFF99"/>
                </a:solidFill>
                <a:latin typeface="Times New Roman" panose="02020603050405020304" pitchFamily="18" charset="0"/>
                <a:cs typeface="Times New Roman" panose="02020603050405020304" pitchFamily="18" charset="0"/>
              </a:rPr>
              <a:t>На </a:t>
            </a:r>
            <a:r>
              <a:rPr lang="ru-RU" altLang="ru-RU" sz="2800" dirty="0">
                <a:solidFill>
                  <a:srgbClr val="FFFF99"/>
                </a:solidFill>
                <a:latin typeface="Times New Roman" panose="02020603050405020304" pitchFamily="18" charset="0"/>
                <a:cs typeface="Times New Roman" panose="02020603050405020304" pitchFamily="18" charset="0"/>
              </a:rPr>
              <a:t>каждого ученика заводится карта достижений. Здесь собираются все выполняемые им задания, в том числе тестовые и диагностика. </a:t>
            </a:r>
            <a:endParaRPr lang="ru-RU" altLang="ru-RU" sz="3200" dirty="0">
              <a:solidFill>
                <a:srgbClr val="FFFF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31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40271964"/>
              </p:ext>
            </p:extLst>
          </p:nvPr>
        </p:nvGraphicFramePr>
        <p:xfrm>
          <a:off x="428937" y="1124744"/>
          <a:ext cx="8390658" cy="3604260"/>
        </p:xfrm>
        <a:graphic>
          <a:graphicData uri="http://schemas.openxmlformats.org/drawingml/2006/table">
            <a:tbl>
              <a:tblPr firstRow="1" firstCol="1" lastRow="1" lastCol="1" bandRow="1" bandCol="1"/>
              <a:tblGrid>
                <a:gridCol w="360040"/>
                <a:gridCol w="1969026"/>
                <a:gridCol w="650221"/>
                <a:gridCol w="746607"/>
                <a:gridCol w="746607"/>
                <a:gridCol w="544146"/>
                <a:gridCol w="683880"/>
                <a:gridCol w="683880"/>
                <a:gridCol w="550775"/>
                <a:gridCol w="727738"/>
                <a:gridCol w="727738"/>
              </a:tblGrid>
              <a:tr h="253027">
                <a:tc rowSpan="3">
                  <a:txBody>
                    <a:bodyPr/>
                    <a:lstStyle/>
                    <a:p>
                      <a:pPr>
                        <a:spcAft>
                          <a:spcPts val="0"/>
                        </a:spcAft>
                      </a:pPr>
                      <a:r>
                        <a:rPr lang="ru-RU" sz="1100" dirty="0">
                          <a:solidFill>
                            <a:srgbClr val="FFFF00"/>
                          </a:solidFill>
                          <a:effectLst/>
                          <a:latin typeface="Times New Roman"/>
                          <a:ea typeface="Times New Roman"/>
                        </a:rPr>
                        <a:t>№</a:t>
                      </a:r>
                    </a:p>
                    <a:p>
                      <a:pPr>
                        <a:spcAft>
                          <a:spcPts val="0"/>
                        </a:spcAft>
                      </a:pPr>
                      <a:r>
                        <a:rPr lang="ru-RU" sz="1100" dirty="0">
                          <a:solidFill>
                            <a:srgbClr val="FFFF00"/>
                          </a:solidFill>
                          <a:effectLst/>
                          <a:latin typeface="Times New Roman"/>
                          <a:ea typeface="Times New Roman"/>
                        </a:rPr>
                        <a:t>п/п</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ru-RU" sz="1600" dirty="0">
                          <a:solidFill>
                            <a:srgbClr val="FFFF00"/>
                          </a:solidFill>
                          <a:effectLst/>
                          <a:latin typeface="Times New Roman"/>
                          <a:ea typeface="Times New Roman"/>
                        </a:rPr>
                        <a:t>Фамилия, имя учащихся      </a:t>
                      </a:r>
                    </a:p>
                    <a:p>
                      <a:pPr>
                        <a:spcAft>
                          <a:spcPts val="0"/>
                        </a:spcAft>
                      </a:pP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600">
                          <a:solidFill>
                            <a:srgbClr val="FFFF00"/>
                          </a:solidFill>
                          <a:effectLst/>
                          <a:latin typeface="Times New Roman"/>
                          <a:ea typeface="Times New Roman"/>
                        </a:rPr>
                        <a:t>Входная работа (сентябрь)</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600" dirty="0">
                          <a:solidFill>
                            <a:srgbClr val="FFFF00"/>
                          </a:solidFill>
                          <a:effectLst/>
                          <a:latin typeface="Times New Roman"/>
                          <a:ea typeface="Times New Roman"/>
                        </a:rPr>
                        <a:t>Рубежная работа (декабрь)</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100">
                          <a:solidFill>
                            <a:srgbClr val="FFFF00"/>
                          </a:solidFill>
                          <a:effectLst/>
                          <a:latin typeface="Times New Roman"/>
                          <a:ea typeface="Times New Roman"/>
                        </a:rPr>
                        <a:t>Итоговая работа (май)</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36159">
                <a:tc vMerge="1">
                  <a:txBody>
                    <a:bodyPr/>
                    <a:lstStyle/>
                    <a:p>
                      <a:endParaRPr lang="ru-RU"/>
                    </a:p>
                  </a:txBody>
                  <a:tcPr/>
                </a:tc>
                <a:tc vMerge="1">
                  <a:txBody>
                    <a:bodyPr/>
                    <a:lstStyle/>
                    <a:p>
                      <a:endParaRPr lang="ru-RU"/>
                    </a:p>
                  </a:txBody>
                  <a:tcPr/>
                </a:tc>
                <a:tc>
                  <a:txBody>
                    <a:bodyPr/>
                    <a:lstStyle/>
                    <a:p>
                      <a:pPr>
                        <a:spcAft>
                          <a:spcPts val="0"/>
                        </a:spcAft>
                      </a:pPr>
                      <a:r>
                        <a:rPr lang="ru-RU" sz="900">
                          <a:solidFill>
                            <a:srgbClr val="FFFF00"/>
                          </a:solidFill>
                          <a:effectLst/>
                          <a:latin typeface="Times New Roman"/>
                          <a:ea typeface="Times New Roman"/>
                        </a:rPr>
                        <a:t>фонетический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solidFill>
                            <a:srgbClr val="FFFF00"/>
                          </a:solidFill>
                          <a:effectLst/>
                          <a:latin typeface="Times New Roman"/>
                          <a:ea typeface="Times New Roman"/>
                        </a:rPr>
                        <a:t>морфемный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solidFill>
                            <a:srgbClr val="FFFF00"/>
                          </a:solidFill>
                          <a:effectLst/>
                          <a:latin typeface="Times New Roman"/>
                          <a:ea typeface="Times New Roman"/>
                        </a:rPr>
                        <a:t>морфологический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solidFill>
                            <a:srgbClr val="FFFF00"/>
                          </a:solidFill>
                          <a:effectLst/>
                          <a:latin typeface="Times New Roman"/>
                          <a:ea typeface="Times New Roman"/>
                        </a:rPr>
                        <a:t>фонетический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solidFill>
                            <a:srgbClr val="FFFF00"/>
                          </a:solidFill>
                          <a:effectLst/>
                          <a:latin typeface="Times New Roman"/>
                          <a:ea typeface="Times New Roman"/>
                        </a:rPr>
                        <a:t>морфемный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a:solidFill>
                            <a:srgbClr val="FFFF00"/>
                          </a:solidFill>
                          <a:effectLst/>
                          <a:latin typeface="Times New Roman"/>
                          <a:ea typeface="Times New Roman"/>
                        </a:rPr>
                        <a:t>морфологический</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solidFill>
                            <a:srgbClr val="FFFF00"/>
                          </a:solidFill>
                          <a:effectLst/>
                          <a:latin typeface="Times New Roman"/>
                          <a:ea typeface="Times New Roman"/>
                        </a:rPr>
                        <a:t>фонетический</a:t>
                      </a:r>
                      <a:endParaRPr lang="ru-RU" sz="11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solidFill>
                            <a:srgbClr val="FFFF00"/>
                          </a:solidFill>
                          <a:effectLst/>
                          <a:latin typeface="Times New Roman"/>
                          <a:ea typeface="Times New Roman"/>
                        </a:rPr>
                        <a:t>морфемный</a:t>
                      </a:r>
                      <a:endParaRPr lang="ru-RU" sz="11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600">
                          <a:solidFill>
                            <a:srgbClr val="FFFF00"/>
                          </a:solidFill>
                          <a:effectLst/>
                          <a:latin typeface="Times New Roman"/>
                          <a:ea typeface="Times New Roman"/>
                        </a:rPr>
                        <a:t>морфологический</a:t>
                      </a:r>
                      <a:endParaRPr lang="ru-RU" sz="11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754">
                <a:tc vMerge="1">
                  <a:txBody>
                    <a:bodyPr/>
                    <a:lstStyle/>
                    <a:p>
                      <a:endParaRPr lang="ru-RU"/>
                    </a:p>
                  </a:txBody>
                  <a:tcPr/>
                </a:tc>
                <a:tc vMerge="1">
                  <a:txBody>
                    <a:bodyPr/>
                    <a:lstStyle/>
                    <a:p>
                      <a:endParaRPr lang="ru-RU"/>
                    </a:p>
                  </a:txBody>
                  <a:tcPr/>
                </a:tc>
                <a:tc gridSpan="3">
                  <a:txBody>
                    <a:bodyPr/>
                    <a:lstStyle/>
                    <a:p>
                      <a:pPr algn="ctr">
                        <a:spcAft>
                          <a:spcPts val="0"/>
                        </a:spcAft>
                      </a:pPr>
                      <a:r>
                        <a:rPr lang="ru-RU" sz="1050">
                          <a:solidFill>
                            <a:srgbClr val="FFFF00"/>
                          </a:solidFill>
                          <a:effectLst/>
                          <a:latin typeface="Times New Roman"/>
                          <a:ea typeface="Times New Roman"/>
                        </a:rPr>
                        <a:t>разбор</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1050">
                          <a:solidFill>
                            <a:srgbClr val="FFFF00"/>
                          </a:solidFill>
                          <a:effectLst/>
                          <a:latin typeface="Times New Roman"/>
                          <a:ea typeface="Times New Roman"/>
                        </a:rPr>
                        <a:t>разбор</a:t>
                      </a:r>
                      <a:endParaRPr lang="ru-RU" sz="16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a:spcAft>
                          <a:spcPts val="0"/>
                        </a:spcAft>
                      </a:pPr>
                      <a:r>
                        <a:rPr lang="ru-RU" sz="800">
                          <a:solidFill>
                            <a:srgbClr val="FFFF00"/>
                          </a:solidFill>
                          <a:effectLst/>
                          <a:latin typeface="Times New Roman"/>
                          <a:ea typeface="Times New Roman"/>
                        </a:rPr>
                        <a:t>разбор</a:t>
                      </a:r>
                      <a:endParaRPr lang="ru-RU" sz="110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10035">
                <a:tc>
                  <a:txBody>
                    <a:bodyPr/>
                    <a:lstStyle/>
                    <a:p>
                      <a:pP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FFFF00"/>
                          </a:solidFill>
                          <a:effectLst/>
                          <a:latin typeface="Times New Roman"/>
                          <a:ea typeface="Times New Roman"/>
                        </a:rPr>
                        <a:t>7А</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 1.</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Татьяна К.</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 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Александра М.</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 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Никита Н.</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3</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dirty="0">
                          <a:solidFill>
                            <a:srgbClr val="FFFF00"/>
                          </a:solidFill>
                          <a:effectLst/>
                          <a:latin typeface="Times New Roman"/>
                          <a:ea typeface="Times New Roman"/>
                        </a:rPr>
                        <a:t> </a:t>
                      </a:r>
                      <a:r>
                        <a:rPr lang="ru-RU" sz="1100" dirty="0" smtClean="0">
                          <a:solidFill>
                            <a:srgbClr val="FFFF00"/>
                          </a:solidFill>
                          <a:effectLst/>
                          <a:latin typeface="Times New Roman"/>
                          <a:ea typeface="Times New Roman"/>
                        </a:rPr>
                        <a:t>4.</a:t>
                      </a:r>
                      <a:endParaRPr lang="ru-RU" sz="11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a:solidFill>
                            <a:srgbClr val="FFFF00"/>
                          </a:solidFill>
                          <a:effectLst/>
                          <a:latin typeface="Times New Roman"/>
                          <a:ea typeface="Times New Roman"/>
                        </a:rPr>
                        <a:t> </a:t>
                      </a:r>
                      <a:r>
                        <a:rPr lang="ru-RU" sz="1600" dirty="0" smtClean="0">
                          <a:solidFill>
                            <a:srgbClr val="FFFF00"/>
                          </a:solidFill>
                          <a:effectLst/>
                          <a:latin typeface="Times New Roman"/>
                          <a:ea typeface="Times New Roman"/>
                        </a:rPr>
                        <a:t>Игнат О.</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 </a:t>
                      </a:r>
                      <a:r>
                        <a:rPr lang="ru-RU" sz="1600" dirty="0" smtClean="0">
                          <a:solidFill>
                            <a:srgbClr val="FFFF00"/>
                          </a:solidFill>
                          <a:effectLst/>
                          <a:latin typeface="Times New Roman"/>
                          <a:ea typeface="Times New Roman"/>
                        </a:rPr>
                        <a:t>3</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2</a:t>
                      </a: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3</a:t>
                      </a: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2</a:t>
                      </a: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3</a:t>
                      </a: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smtClean="0">
                          <a:solidFill>
                            <a:srgbClr val="FFFF00"/>
                          </a:solidFill>
                          <a:effectLst/>
                          <a:latin typeface="Times New Roman"/>
                          <a:ea typeface="Times New Roman"/>
                        </a:rPr>
                        <a:t>3</a:t>
                      </a: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FFFF00"/>
                          </a:solidFill>
                          <a:effectLst/>
                          <a:latin typeface="Times New Roman"/>
                          <a:ea typeface="Times New Roman"/>
                        </a:rPr>
                        <a:t>8</a:t>
                      </a:r>
                      <a:r>
                        <a:rPr lang="ru-RU" sz="1600" b="1" dirty="0" smtClean="0">
                          <a:solidFill>
                            <a:srgbClr val="FFFF00"/>
                          </a:solidFill>
                          <a:effectLst/>
                          <a:latin typeface="Times New Roman"/>
                          <a:ea typeface="Times New Roman"/>
                        </a:rPr>
                        <a:t>А</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1.</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Дарья Б.</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Илья В.</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Анна М.</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Анастасия С.</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2</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035">
                <a:tc>
                  <a:txBody>
                    <a:bodyPr/>
                    <a:lstStyle/>
                    <a:p>
                      <a:pPr>
                        <a:spcAft>
                          <a:spcPts val="0"/>
                        </a:spcAft>
                      </a:pPr>
                      <a:r>
                        <a:rPr lang="ru-RU" sz="1100">
                          <a:solidFill>
                            <a:srgbClr val="FFFF00"/>
                          </a:solidFill>
                          <a:effectLst/>
                          <a:latin typeface="Times New Roman"/>
                          <a:ea typeface="Times New Roman"/>
                        </a:rPr>
                        <a:t>5.</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dirty="0" smtClean="0">
                          <a:solidFill>
                            <a:srgbClr val="FFFF00"/>
                          </a:solidFill>
                          <a:effectLst/>
                          <a:latin typeface="Times New Roman"/>
                          <a:ea typeface="Times New Roman"/>
                        </a:rPr>
                        <a:t>Олег Ш.</a:t>
                      </a:r>
                      <a:endParaRPr lang="ru-RU" sz="1600" dirty="0">
                        <a:solidFill>
                          <a:srgbClr val="FFFF00"/>
                        </a:solidFill>
                        <a:effectLst/>
                        <a:latin typeface="Times New Roman"/>
                        <a:ea typeface="Times New Roman"/>
                      </a:endParaRP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solidFill>
                            <a:srgbClr val="FFFF00"/>
                          </a:solidFill>
                          <a:effectLst/>
                          <a:latin typeface="Times New Roman"/>
                          <a:ea typeface="Times New Roman"/>
                        </a:rPr>
                        <a:t>4</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solidFill>
                            <a:srgbClr val="FFFF00"/>
                          </a:solidFill>
                          <a:effectLst/>
                          <a:latin typeface="Times New Roman"/>
                          <a:ea typeface="Times New Roman"/>
                        </a:rPr>
                        <a:t>3</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solidFill>
                            <a:srgbClr val="FFFF00"/>
                          </a:solidFill>
                          <a:effectLst/>
                          <a:latin typeface="Times New Roman"/>
                          <a:ea typeface="Times New Roman"/>
                        </a:rPr>
                        <a:t> </a:t>
                      </a:r>
                    </a:p>
                  </a:txBody>
                  <a:tcPr marL="60586" marR="605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2138415" y="188640"/>
            <a:ext cx="5538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Диагностика знаний, умений и навыков учащихся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по теме «Виды грамматических разборов»</a:t>
            </a:r>
            <a:endParaRPr kumimoji="0" lang="ru-RU" altLang="ru-RU" sz="9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FFFF00"/>
                </a:solidFill>
                <a:effectLst/>
                <a:latin typeface="Times New Roman" panose="02020603050405020304" pitchFamily="18" charset="0"/>
                <a:ea typeface="Times New Roman" pitchFamily="18" charset="0"/>
                <a:cs typeface="Times New Roman" panose="02020603050405020304" pitchFamily="18" charset="0"/>
              </a:rPr>
              <a:t>2016/ 2017 учебный  год</a:t>
            </a:r>
            <a:endParaRPr kumimoji="0" lang="ru-RU" altLang="ru-RU" sz="9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7" name="Прямоугольник 6"/>
          <p:cNvSpPr/>
          <p:nvPr/>
        </p:nvSpPr>
        <p:spPr>
          <a:xfrm>
            <a:off x="414917" y="4869160"/>
            <a:ext cx="8436427" cy="1569660"/>
          </a:xfrm>
          <a:prstGeom prst="rect">
            <a:avLst/>
          </a:prstGeom>
        </p:spPr>
        <p:txBody>
          <a:bodyPr wrap="square">
            <a:spAutoFit/>
          </a:bodyPr>
          <a:lstStyle/>
          <a:p>
            <a:pPr lvl="0" fontAlgn="base">
              <a:spcBef>
                <a:spcPct val="50000"/>
              </a:spcBef>
              <a:spcAft>
                <a:spcPct val="0"/>
              </a:spcAft>
            </a:pPr>
            <a:r>
              <a:rPr lang="ru-RU" altLang="ru-RU" sz="2400" dirty="0" smtClean="0">
                <a:solidFill>
                  <a:srgbClr val="FFFFCC"/>
                </a:solidFill>
                <a:latin typeface="Times New Roman" pitchFamily="18" charset="0"/>
              </a:rPr>
              <a:t>     С </a:t>
            </a:r>
            <a:r>
              <a:rPr lang="ru-RU" altLang="ru-RU" sz="2400" dirty="0">
                <a:solidFill>
                  <a:srgbClr val="FFFFCC"/>
                </a:solidFill>
                <a:latin typeface="Times New Roman" pitchFamily="18" charset="0"/>
              </a:rPr>
              <a:t>помощью диагностики анализируется учебный процесс,  деятельность и результаты обучения (объем и глубина </a:t>
            </a:r>
            <a:r>
              <a:rPr lang="ru-RU" altLang="ru-RU" sz="2400" dirty="0" err="1">
                <a:solidFill>
                  <a:srgbClr val="FFFFCC"/>
                </a:solidFill>
                <a:latin typeface="Times New Roman" pitchFamily="18" charset="0"/>
              </a:rPr>
              <a:t>обученности</a:t>
            </a:r>
            <a:r>
              <a:rPr lang="ru-RU" altLang="ru-RU" sz="2400" dirty="0">
                <a:solidFill>
                  <a:srgbClr val="FFFFCC"/>
                </a:solidFill>
                <a:latin typeface="Times New Roman" pitchFamily="18" charset="0"/>
              </a:rPr>
              <a:t>, </a:t>
            </a:r>
            <a:r>
              <a:rPr lang="ru-RU" altLang="ru-RU" sz="2400" dirty="0" smtClean="0">
                <a:solidFill>
                  <a:srgbClr val="FFFFCC"/>
                </a:solidFill>
                <a:latin typeface="Times New Roman" pitchFamily="18" charset="0"/>
              </a:rPr>
              <a:t> умение </a:t>
            </a:r>
            <a:r>
              <a:rPr lang="ru-RU" altLang="ru-RU" sz="2400" dirty="0">
                <a:solidFill>
                  <a:srgbClr val="FFFFCC"/>
                </a:solidFill>
                <a:latin typeface="Times New Roman" pitchFamily="18" charset="0"/>
              </a:rPr>
              <a:t>использовать накопленные знания, </a:t>
            </a:r>
            <a:r>
              <a:rPr lang="ru-RU" altLang="ru-RU" sz="2400" dirty="0" smtClean="0">
                <a:solidFill>
                  <a:srgbClr val="FFFFCC"/>
                </a:solidFill>
                <a:latin typeface="Times New Roman" pitchFamily="18" charset="0"/>
              </a:rPr>
              <a:t>навыки). </a:t>
            </a:r>
            <a:endParaRPr lang="ru-RU" altLang="ru-RU" sz="2400" dirty="0">
              <a:solidFill>
                <a:srgbClr val="FFFFCC"/>
              </a:solidFill>
              <a:latin typeface="Times New Roman" pitchFamily="18" charset="0"/>
            </a:endParaRPr>
          </a:p>
        </p:txBody>
      </p:sp>
    </p:spTree>
    <p:extLst>
      <p:ext uri="{BB962C8B-B14F-4D97-AF65-F5344CB8AC3E}">
        <p14:creationId xmlns:p14="http://schemas.microsoft.com/office/powerpoint/2010/main" val="333005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882</Words>
  <Application>Microsoft Office PowerPoint</Application>
  <PresentationFormat>Экран (4:3)</PresentationFormat>
  <Paragraphs>188</Paragraphs>
  <Slides>21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21</vt:i4>
      </vt:variant>
    </vt:vector>
  </HeadingPairs>
  <TitlesOfParts>
    <vt:vector size="24" baseType="lpstr">
      <vt:lpstr>Тема Office</vt:lpstr>
      <vt:lpstr>Сумерки</vt:lpstr>
      <vt:lpstr>Mountain Top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 чувствую себя уверенно, когда в школе…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Паша</dc:creator>
  <cp:lastModifiedBy>Паша</cp:lastModifiedBy>
  <cp:revision>30</cp:revision>
  <dcterms:created xsi:type="dcterms:W3CDTF">2016-11-14T18:17:56Z</dcterms:created>
  <dcterms:modified xsi:type="dcterms:W3CDTF">2016-11-27T18:28:54Z</dcterms:modified>
</cp:coreProperties>
</file>